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Roboto"/>
      <p:regular r:id="rId38"/>
      <p:bold r:id="rId39"/>
      <p:italic r:id="rId40"/>
      <p:boldItalic r:id="rId41"/>
    </p:embeddedFont>
    <p:embeddedFont>
      <p:font typeface="PT Sans Narrow"/>
      <p:regular r:id="rId42"/>
      <p:bold r:id="rId43"/>
    </p:embeddedFont>
    <p:embeddedFont>
      <p:font typeface="Lat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5.xml"/><Relationship Id="rId42" Type="http://schemas.openxmlformats.org/officeDocument/2006/relationships/font" Target="fonts/PTSansNarrow-regular.fntdata"/><Relationship Id="rId41" Type="http://schemas.openxmlformats.org/officeDocument/2006/relationships/font" Target="fonts/Roboto-boldItalic.fntdata"/><Relationship Id="rId22" Type="http://schemas.openxmlformats.org/officeDocument/2006/relationships/slide" Target="slides/slide17.xml"/><Relationship Id="rId44" Type="http://schemas.openxmlformats.org/officeDocument/2006/relationships/font" Target="fonts/Lato-regular.fntdata"/><Relationship Id="rId21" Type="http://schemas.openxmlformats.org/officeDocument/2006/relationships/slide" Target="slides/slide16.xml"/><Relationship Id="rId43" Type="http://schemas.openxmlformats.org/officeDocument/2006/relationships/font" Target="fonts/PTSansNarrow-bold.fntdata"/><Relationship Id="rId24" Type="http://schemas.openxmlformats.org/officeDocument/2006/relationships/slide" Target="slides/slide19.xml"/><Relationship Id="rId46" Type="http://schemas.openxmlformats.org/officeDocument/2006/relationships/font" Target="fonts/Lato-italic.fntdata"/><Relationship Id="rId23" Type="http://schemas.openxmlformats.org/officeDocument/2006/relationships/slide" Target="slides/slide18.xml"/><Relationship Id="rId45"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Lato-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bold.fntdata"/><Relationship Id="rId16" Type="http://schemas.openxmlformats.org/officeDocument/2006/relationships/slide" Target="slides/slide11.xml"/><Relationship Id="rId38" Type="http://schemas.openxmlformats.org/officeDocument/2006/relationships/font" Target="fonts/Robo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a4ad8e6ba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a4ad8e6ba6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a4ad8e6ba6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a4ad8e6ba6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a8b82d9602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a8b82d9602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a4ad8e6ba6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a4ad8e6ba6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a8b650a41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a8b650a41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a544841095_1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a544841095_1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a65f342d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a65f342d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a65f342d6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a65f342d6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a8b650a41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a8b650a41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a2796a4e8f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a2796a4e8f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9fe9d72d8b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9fe9d72d8b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a65f342d6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a65f342d6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53f0aa07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53f0aa07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53f0aa071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53f0aa071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a8b650a41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a8b650a41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a8b650a41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a8b650a41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Scipy.stats-package</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a8b650a41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a8b650a41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a8b650a41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a8b650a41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53f0aa071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53f0aa071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53f0aa0717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53f0aa0717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a8b650a41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a8b650a41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9fe9d72d8b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9fe9d72d8b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53f0aa0717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53f0aa0717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a8b82d960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a8b82d960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a8b650a41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a8b650a41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a2796a4e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a2796a4e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a4ad8e6ba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a4ad8e6ba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9fe9d72d8b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9fe9d72d8b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9ff2d77d1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9ff2d77d1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9ff2d77d1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9ff2d77d1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a4ad8e6ba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a4ad8e6ba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50" name="Shape 50"/>
        <p:cNvGrpSpPr/>
        <p:nvPr/>
      </p:nvGrpSpPr>
      <p:grpSpPr>
        <a:xfrm>
          <a:off x="0" y="0"/>
          <a:ext cx="0" cy="0"/>
          <a:chOff x="0" y="0"/>
          <a:chExt cx="0" cy="0"/>
        </a:xfrm>
      </p:grpSpPr>
      <p:sp>
        <p:nvSpPr>
          <p:cNvPr id="51" name="Google Shape;51;p1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2" name="Google Shape;52;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53" name="Shape 53"/>
        <p:cNvGrpSpPr/>
        <p:nvPr/>
      </p:nvGrpSpPr>
      <p:grpSpPr>
        <a:xfrm>
          <a:off x="0" y="0"/>
          <a:ext cx="0" cy="0"/>
          <a:chOff x="0" y="0"/>
          <a:chExt cx="0" cy="0"/>
        </a:xfrm>
      </p:grpSpPr>
      <p:sp>
        <p:nvSpPr>
          <p:cNvPr id="54" name="Google Shape;54;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 name="Google Shape;55;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6" name="Google Shape;56;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mc:AlternateContent>
    <mc:Choice Requires="p14">
      <p:transition spd="slow" p14:dur="7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36.png"/><Relationship Id="rId4" Type="http://schemas.openxmlformats.org/officeDocument/2006/relationships/image" Target="../media/image24.png"/><Relationship Id="rId5" Type="http://schemas.openxmlformats.org/officeDocument/2006/relationships/image" Target="../media/image33.png"/><Relationship Id="rId6"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23.png"/><Relationship Id="rId5"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30.png"/><Relationship Id="rId5"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31.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2.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35.png"/><Relationship Id="rId4" Type="http://schemas.openxmlformats.org/officeDocument/2006/relationships/image" Target="../media/image37.png"/><Relationship Id="rId5" Type="http://schemas.openxmlformats.org/officeDocument/2006/relationships/image" Target="../media/image27.png"/><Relationship Id="rId6"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39.png"/><Relationship Id="rId4" Type="http://schemas.openxmlformats.org/officeDocument/2006/relationships/image" Target="../media/image41.png"/><Relationship Id="rId5"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45.pn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43.png"/><Relationship Id="rId4" Type="http://schemas.openxmlformats.org/officeDocument/2006/relationships/image" Target="../media/image42.png"/><Relationship Id="rId5"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51.png"/><Relationship Id="rId4" Type="http://schemas.openxmlformats.org/officeDocument/2006/relationships/image" Target="../media/image54.png"/><Relationship Id="rId5" Type="http://schemas.openxmlformats.org/officeDocument/2006/relationships/image" Target="../media/image52.png"/><Relationship Id="rId6"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3.png"/><Relationship Id="rId5"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0" name="Shape 60"/>
        <p:cNvGrpSpPr/>
        <p:nvPr/>
      </p:nvGrpSpPr>
      <p:grpSpPr>
        <a:xfrm>
          <a:off x="0" y="0"/>
          <a:ext cx="0" cy="0"/>
          <a:chOff x="0" y="0"/>
          <a:chExt cx="0" cy="0"/>
        </a:xfrm>
      </p:grpSpPr>
      <p:sp>
        <p:nvSpPr>
          <p:cNvPr id="61" name="Google Shape;61;p15"/>
          <p:cNvSpPr txBox="1"/>
          <p:nvPr>
            <p:ph type="title"/>
          </p:nvPr>
        </p:nvSpPr>
        <p:spPr>
          <a:xfrm>
            <a:off x="311700" y="293525"/>
            <a:ext cx="8520600" cy="117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900">
                <a:solidFill>
                  <a:srgbClr val="674EA7"/>
                </a:solidFill>
                <a:latin typeface="PT Sans Narrow"/>
                <a:ea typeface="PT Sans Narrow"/>
                <a:cs typeface="PT Sans Narrow"/>
                <a:sym typeface="PT Sans Narrow"/>
              </a:rPr>
              <a:t>STATISTICS WITH DATA SCIENCE- MINI PROJECT</a:t>
            </a:r>
            <a:endParaRPr b="1" sz="4900">
              <a:solidFill>
                <a:srgbClr val="674EA7"/>
              </a:solidFill>
              <a:latin typeface="PT Sans Narrow"/>
              <a:ea typeface="PT Sans Narrow"/>
              <a:cs typeface="PT Sans Narrow"/>
              <a:sym typeface="PT Sans Narrow"/>
            </a:endParaRPr>
          </a:p>
        </p:txBody>
      </p:sp>
      <p:sp>
        <p:nvSpPr>
          <p:cNvPr id="62" name="Google Shape;62;p15"/>
          <p:cNvSpPr txBox="1"/>
          <p:nvPr>
            <p:ph type="title"/>
          </p:nvPr>
        </p:nvSpPr>
        <p:spPr>
          <a:xfrm>
            <a:off x="275900" y="1865138"/>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4000">
                <a:solidFill>
                  <a:srgbClr val="8E7CC3"/>
                </a:solidFill>
                <a:latin typeface="PT Sans Narrow"/>
                <a:ea typeface="PT Sans Narrow"/>
                <a:cs typeface="PT Sans Narrow"/>
                <a:sym typeface="PT Sans Narrow"/>
              </a:rPr>
              <a:t>SUICIDE RATE OVERVIEW</a:t>
            </a:r>
            <a:endParaRPr b="1" sz="4000">
              <a:solidFill>
                <a:srgbClr val="8E7CC3"/>
              </a:solidFill>
              <a:latin typeface="PT Sans Narrow"/>
              <a:ea typeface="PT Sans Narrow"/>
              <a:cs typeface="PT Sans Narrow"/>
              <a:sym typeface="PT Sans Narrow"/>
            </a:endParaRPr>
          </a:p>
        </p:txBody>
      </p:sp>
      <p:sp>
        <p:nvSpPr>
          <p:cNvPr id="63" name="Google Shape;63;p15"/>
          <p:cNvSpPr txBox="1"/>
          <p:nvPr/>
        </p:nvSpPr>
        <p:spPr>
          <a:xfrm>
            <a:off x="275900" y="3104375"/>
            <a:ext cx="8627400" cy="181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800" u="sng">
                <a:solidFill>
                  <a:schemeClr val="dk1"/>
                </a:solidFill>
                <a:latin typeface="PT Sans Narrow"/>
                <a:ea typeface="PT Sans Narrow"/>
                <a:cs typeface="PT Sans Narrow"/>
                <a:sym typeface="PT Sans Narrow"/>
              </a:rPr>
              <a:t>TEAM MEMBER DETAILS:</a:t>
            </a:r>
            <a:endParaRPr b="1" sz="1800" u="sng">
              <a:solidFill>
                <a:schemeClr val="dk1"/>
              </a:solidFill>
              <a:latin typeface="PT Sans Narrow"/>
              <a:ea typeface="PT Sans Narrow"/>
              <a:cs typeface="PT Sans Narrow"/>
              <a:sym typeface="PT Sans Narrow"/>
            </a:endParaRPr>
          </a:p>
          <a:p>
            <a:pPr indent="0" lvl="0" marL="0" rtl="0" algn="l">
              <a:lnSpc>
                <a:spcPct val="115000"/>
              </a:lnSpc>
              <a:spcBef>
                <a:spcPts val="1200"/>
              </a:spcBef>
              <a:spcAft>
                <a:spcPts val="0"/>
              </a:spcAft>
              <a:buClr>
                <a:schemeClr val="dk1"/>
              </a:buClr>
              <a:buSzPts val="1100"/>
              <a:buFont typeface="Arial"/>
              <a:buNone/>
            </a:pPr>
            <a:r>
              <a:rPr lang="en" sz="1800">
                <a:solidFill>
                  <a:schemeClr val="dk1"/>
                </a:solidFill>
                <a:latin typeface="PT Sans Narrow"/>
                <a:ea typeface="PT Sans Narrow"/>
                <a:cs typeface="PT Sans Narrow"/>
                <a:sym typeface="PT Sans Narrow"/>
              </a:rPr>
              <a:t>1. 	Michelle Mary Varghese - PES1UG19CS271			</a:t>
            </a:r>
            <a:r>
              <a:rPr lang="en" sz="1800">
                <a:solidFill>
                  <a:schemeClr val="dk1"/>
                </a:solidFill>
                <a:latin typeface="PT Sans Narrow"/>
                <a:ea typeface="PT Sans Narrow"/>
                <a:cs typeface="PT Sans Narrow"/>
                <a:sym typeface="PT Sans Narrow"/>
              </a:rPr>
              <a:t>3. 	Parimala V- PES1UG19CS324</a:t>
            </a:r>
            <a:endParaRPr sz="1800">
              <a:solidFill>
                <a:schemeClr val="dk1"/>
              </a:solidFill>
              <a:latin typeface="PT Sans Narrow"/>
              <a:ea typeface="PT Sans Narrow"/>
              <a:cs typeface="PT Sans Narrow"/>
              <a:sym typeface="PT Sans Narrow"/>
            </a:endParaRPr>
          </a:p>
          <a:p>
            <a:pPr indent="0" lvl="0" marL="0" rtl="0" algn="l">
              <a:lnSpc>
                <a:spcPct val="115000"/>
              </a:lnSpc>
              <a:spcBef>
                <a:spcPts val="1200"/>
              </a:spcBef>
              <a:spcAft>
                <a:spcPts val="0"/>
              </a:spcAft>
              <a:buClr>
                <a:schemeClr val="dk1"/>
              </a:buClr>
              <a:buSzPts val="1100"/>
              <a:buFont typeface="Arial"/>
              <a:buNone/>
            </a:pPr>
            <a:r>
              <a:rPr lang="en" sz="1800">
                <a:solidFill>
                  <a:schemeClr val="dk1"/>
                </a:solidFill>
                <a:latin typeface="PT Sans Narrow"/>
                <a:ea typeface="PT Sans Narrow"/>
                <a:cs typeface="PT Sans Narrow"/>
                <a:sym typeface="PT Sans Narrow"/>
              </a:rPr>
              <a:t>2. 	Pradnya Sanjeev - PES1UG19CS331				4</a:t>
            </a:r>
            <a:r>
              <a:rPr lang="en" sz="1800">
                <a:solidFill>
                  <a:schemeClr val="dk1"/>
                </a:solidFill>
                <a:latin typeface="PT Sans Narrow"/>
                <a:ea typeface="PT Sans Narrow"/>
                <a:cs typeface="PT Sans Narrow"/>
                <a:sym typeface="PT Sans Narrow"/>
              </a:rPr>
              <a:t>. 	Navya Eedula – PES1UG19CS293</a:t>
            </a:r>
            <a:endParaRPr sz="1800">
              <a:solidFill>
                <a:schemeClr val="dk1"/>
              </a:solidFill>
              <a:latin typeface="PT Sans Narrow"/>
              <a:ea typeface="PT Sans Narrow"/>
              <a:cs typeface="PT Sans Narrow"/>
              <a:sym typeface="PT Sans Narrow"/>
            </a:endParaRPr>
          </a:p>
          <a:p>
            <a:pPr indent="0" lvl="0" marL="0" rtl="0" algn="l">
              <a:spcBef>
                <a:spcPts val="120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22" name="Shape 122"/>
        <p:cNvGrpSpPr/>
        <p:nvPr/>
      </p:nvGrpSpPr>
      <p:grpSpPr>
        <a:xfrm>
          <a:off x="0" y="0"/>
          <a:ext cx="0" cy="0"/>
          <a:chOff x="0" y="0"/>
          <a:chExt cx="0" cy="0"/>
        </a:xfrm>
      </p:grpSpPr>
      <p:sp>
        <p:nvSpPr>
          <p:cNvPr id="123" name="Google Shape;123;p24"/>
          <p:cNvSpPr txBox="1"/>
          <p:nvPr>
            <p:ph idx="1" type="body"/>
          </p:nvPr>
        </p:nvSpPr>
        <p:spPr>
          <a:xfrm>
            <a:off x="118875" y="104275"/>
            <a:ext cx="4177200" cy="492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rgbClr val="674EA7"/>
                </a:solidFill>
                <a:latin typeface="PT Sans Narrow"/>
                <a:ea typeface="PT Sans Narrow"/>
                <a:cs typeface="PT Sans Narrow"/>
                <a:sym typeface="PT Sans Narrow"/>
              </a:rPr>
              <a:t>3. </a:t>
            </a:r>
            <a:r>
              <a:rPr b="1" lang="en" u="sng">
                <a:solidFill>
                  <a:srgbClr val="674EA7"/>
                </a:solidFill>
                <a:latin typeface="PT Sans Narrow"/>
                <a:ea typeface="PT Sans Narrow"/>
                <a:cs typeface="PT Sans Narrow"/>
                <a:sym typeface="PT Sans Narrow"/>
              </a:rPr>
              <a:t>Bar graph :  Country vs suicide number</a:t>
            </a:r>
            <a:endParaRPr b="1" u="sng">
              <a:solidFill>
                <a:srgbClr val="674EA7"/>
              </a:solidFill>
              <a:latin typeface="PT Sans Narrow"/>
              <a:ea typeface="PT Sans Narrow"/>
              <a:cs typeface="PT Sans Narrow"/>
              <a:sym typeface="PT Sans Narrow"/>
            </a:endParaRPr>
          </a:p>
          <a:p>
            <a:pPr indent="0" lvl="0" marL="0" rtl="0" algn="l">
              <a:spcBef>
                <a:spcPts val="1600"/>
              </a:spcBef>
              <a:spcAft>
                <a:spcPts val="0"/>
              </a:spcAft>
              <a:buClr>
                <a:schemeClr val="dk1"/>
              </a:buClr>
              <a:buSzPts val="1100"/>
              <a:buFont typeface="Arial"/>
              <a:buNone/>
            </a:pPr>
            <a:r>
              <a:rPr lang="en" sz="1600">
                <a:latin typeface="Roboto"/>
                <a:ea typeface="Roboto"/>
                <a:cs typeface="Roboto"/>
                <a:sym typeface="Roboto"/>
              </a:rPr>
              <a:t>X-axis: Country</a:t>
            </a:r>
            <a:endParaRPr sz="1600">
              <a:latin typeface="Roboto"/>
              <a:ea typeface="Roboto"/>
              <a:cs typeface="Roboto"/>
              <a:sym typeface="Roboto"/>
            </a:endParaRPr>
          </a:p>
          <a:p>
            <a:pPr indent="0" lvl="0" marL="0" rtl="0" algn="l">
              <a:spcBef>
                <a:spcPts val="1600"/>
              </a:spcBef>
              <a:spcAft>
                <a:spcPts val="0"/>
              </a:spcAft>
              <a:buClr>
                <a:schemeClr val="dk1"/>
              </a:buClr>
              <a:buSzPts val="1100"/>
              <a:buFont typeface="Arial"/>
              <a:buNone/>
            </a:pPr>
            <a:r>
              <a:rPr lang="en" sz="1600">
                <a:latin typeface="Roboto"/>
                <a:ea typeface="Roboto"/>
                <a:cs typeface="Roboto"/>
                <a:sym typeface="Roboto"/>
              </a:rPr>
              <a:t>Y-axis: Suicide number(total number of suicides)</a:t>
            </a:r>
            <a:endParaRPr sz="1600">
              <a:latin typeface="Roboto"/>
              <a:ea typeface="Roboto"/>
              <a:cs typeface="Roboto"/>
              <a:sym typeface="Roboto"/>
            </a:endParaRPr>
          </a:p>
          <a:p>
            <a:pPr indent="0" lvl="0" marL="0" rtl="0" algn="l">
              <a:spcBef>
                <a:spcPts val="1600"/>
              </a:spcBef>
              <a:spcAft>
                <a:spcPts val="0"/>
              </a:spcAft>
              <a:buClr>
                <a:schemeClr val="dk1"/>
              </a:buClr>
              <a:buSzPts val="1100"/>
              <a:buFont typeface="Arial"/>
              <a:buNone/>
            </a:pPr>
            <a:r>
              <a:t/>
            </a:r>
            <a:endParaRPr sz="1600">
              <a:latin typeface="Roboto"/>
              <a:ea typeface="Roboto"/>
              <a:cs typeface="Roboto"/>
              <a:sym typeface="Roboto"/>
            </a:endParaRPr>
          </a:p>
          <a:p>
            <a:pPr indent="0" lvl="0" marL="0" rtl="0" algn="l">
              <a:spcBef>
                <a:spcPts val="1600"/>
              </a:spcBef>
              <a:spcAft>
                <a:spcPts val="0"/>
              </a:spcAft>
              <a:buClr>
                <a:schemeClr val="dk1"/>
              </a:buClr>
              <a:buSzPts val="1100"/>
              <a:buFont typeface="Arial"/>
              <a:buNone/>
            </a:pPr>
            <a:r>
              <a:rPr b="1" lang="en" sz="1650" u="sng">
                <a:solidFill>
                  <a:srgbClr val="674EA7"/>
                </a:solidFill>
                <a:latin typeface="PT Sans Narrow"/>
                <a:ea typeface="PT Sans Narrow"/>
                <a:cs typeface="PT Sans Narrow"/>
                <a:sym typeface="PT Sans Narrow"/>
              </a:rPr>
              <a:t>4. Histogram: GDP per capita </a:t>
            </a:r>
            <a:endParaRPr b="1" sz="1650" u="sng">
              <a:solidFill>
                <a:srgbClr val="674EA7"/>
              </a:solidFill>
              <a:latin typeface="PT Sans Narrow"/>
              <a:ea typeface="PT Sans Narrow"/>
              <a:cs typeface="PT Sans Narrow"/>
              <a:sym typeface="PT Sans Narrow"/>
            </a:endParaRPr>
          </a:p>
          <a:p>
            <a:pPr indent="0" lvl="0" marL="0" rtl="0" algn="l">
              <a:spcBef>
                <a:spcPts val="1600"/>
              </a:spcBef>
              <a:spcAft>
                <a:spcPts val="0"/>
              </a:spcAft>
              <a:buClr>
                <a:schemeClr val="dk1"/>
              </a:buClr>
              <a:buSzPts val="1100"/>
              <a:buFont typeface="Arial"/>
              <a:buNone/>
            </a:pPr>
            <a:r>
              <a:rPr lang="en" sz="1450">
                <a:latin typeface="Roboto"/>
                <a:ea typeface="Roboto"/>
                <a:cs typeface="Roboto"/>
                <a:sym typeface="Roboto"/>
              </a:rPr>
              <a:t>The histogram is plotted for GDP per capita for the different countries.</a:t>
            </a:r>
            <a:endParaRPr sz="1450">
              <a:latin typeface="Roboto"/>
              <a:ea typeface="Roboto"/>
              <a:cs typeface="Roboto"/>
              <a:sym typeface="Roboto"/>
            </a:endParaRPr>
          </a:p>
          <a:p>
            <a:pPr indent="0" lvl="0" marL="0" rtl="0" algn="l">
              <a:spcBef>
                <a:spcPts val="1600"/>
              </a:spcBef>
              <a:spcAft>
                <a:spcPts val="0"/>
              </a:spcAft>
              <a:buClr>
                <a:schemeClr val="dk1"/>
              </a:buClr>
              <a:buSzPts val="1100"/>
              <a:buFont typeface="Arial"/>
              <a:buNone/>
            </a:pPr>
            <a:r>
              <a:rPr lang="en" sz="1450">
                <a:latin typeface="Roboto"/>
                <a:ea typeface="Roboto"/>
                <a:cs typeface="Roboto"/>
                <a:sym typeface="Roboto"/>
              </a:rPr>
              <a:t>The skew factor is 1.472</a:t>
            </a:r>
            <a:endParaRPr sz="1450">
              <a:latin typeface="Roboto"/>
              <a:ea typeface="Roboto"/>
              <a:cs typeface="Roboto"/>
              <a:sym typeface="Roboto"/>
            </a:endParaRPr>
          </a:p>
          <a:p>
            <a:pPr indent="0" lvl="0" marL="0" rtl="0" algn="l">
              <a:spcBef>
                <a:spcPts val="1600"/>
              </a:spcBef>
              <a:spcAft>
                <a:spcPts val="0"/>
              </a:spcAft>
              <a:buClr>
                <a:schemeClr val="dk1"/>
              </a:buClr>
              <a:buSzPts val="1100"/>
              <a:buFont typeface="Arial"/>
              <a:buNone/>
            </a:pPr>
            <a:r>
              <a:rPr lang="en" sz="1450">
                <a:latin typeface="Roboto"/>
                <a:ea typeface="Roboto"/>
                <a:cs typeface="Roboto"/>
                <a:sym typeface="Roboto"/>
              </a:rPr>
              <a:t>There are more than 4000 values that have values that have GDP per capita between 0 to 0.1</a:t>
            </a:r>
            <a:endParaRPr sz="1600">
              <a:latin typeface="Roboto"/>
              <a:ea typeface="Roboto"/>
              <a:cs typeface="Roboto"/>
              <a:sym typeface="Roboto"/>
            </a:endParaRPr>
          </a:p>
          <a:p>
            <a:pPr indent="0" lvl="0" marL="0" rtl="0" algn="l">
              <a:spcBef>
                <a:spcPts val="1600"/>
              </a:spcBef>
              <a:spcAft>
                <a:spcPts val="0"/>
              </a:spcAft>
              <a:buNone/>
            </a:pPr>
            <a:r>
              <a:t/>
            </a:r>
            <a:endParaRPr sz="1500">
              <a:latin typeface="Roboto"/>
              <a:ea typeface="Roboto"/>
              <a:cs typeface="Roboto"/>
              <a:sym typeface="Roboto"/>
            </a:endParaRPr>
          </a:p>
          <a:p>
            <a:pPr indent="0" lvl="0" marL="0" rtl="0" algn="l">
              <a:spcBef>
                <a:spcPts val="1600"/>
              </a:spcBef>
              <a:spcAft>
                <a:spcPts val="0"/>
              </a:spcAft>
              <a:buClr>
                <a:schemeClr val="dk1"/>
              </a:buClr>
              <a:buSzPts val="1100"/>
              <a:buFont typeface="Arial"/>
              <a:buNone/>
            </a:pPr>
            <a:r>
              <a:rPr lang="en" sz="1500">
                <a:latin typeface="Roboto"/>
                <a:ea typeface="Roboto"/>
                <a:cs typeface="Roboto"/>
                <a:sym typeface="Roboto"/>
              </a:rPr>
              <a:t>. </a:t>
            </a:r>
            <a:endParaRPr sz="1500">
              <a:latin typeface="Roboto"/>
              <a:ea typeface="Roboto"/>
              <a:cs typeface="Roboto"/>
              <a:sym typeface="Roboto"/>
            </a:endParaRPr>
          </a:p>
          <a:p>
            <a:pPr indent="0" lvl="0" marL="0" rtl="0" algn="l">
              <a:spcBef>
                <a:spcPts val="1600"/>
              </a:spcBef>
              <a:spcAft>
                <a:spcPts val="1600"/>
              </a:spcAft>
              <a:buNone/>
            </a:pPr>
            <a:r>
              <a:t/>
            </a:r>
            <a:endParaRPr/>
          </a:p>
        </p:txBody>
      </p:sp>
      <p:pic>
        <p:nvPicPr>
          <p:cNvPr id="124" name="Google Shape;124;p24"/>
          <p:cNvPicPr preferRelativeResize="0"/>
          <p:nvPr/>
        </p:nvPicPr>
        <p:blipFill>
          <a:blip r:embed="rId3">
            <a:alphaModFix/>
          </a:blip>
          <a:stretch>
            <a:fillRect/>
          </a:stretch>
        </p:blipFill>
        <p:spPr>
          <a:xfrm>
            <a:off x="4107850" y="0"/>
            <a:ext cx="4981326" cy="2802000"/>
          </a:xfrm>
          <a:prstGeom prst="rect">
            <a:avLst/>
          </a:prstGeom>
          <a:noFill/>
          <a:ln>
            <a:noFill/>
          </a:ln>
        </p:spPr>
      </p:pic>
      <p:sp>
        <p:nvSpPr>
          <p:cNvPr id="125" name="Google Shape;125;p24"/>
          <p:cNvSpPr txBox="1"/>
          <p:nvPr/>
        </p:nvSpPr>
        <p:spPr>
          <a:xfrm rot="-5400000">
            <a:off x="4184075" y="3775700"/>
            <a:ext cx="1244100" cy="2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26" name="Google Shape;126;p24"/>
          <p:cNvPicPr preferRelativeResize="0"/>
          <p:nvPr/>
        </p:nvPicPr>
        <p:blipFill>
          <a:blip r:embed="rId4">
            <a:alphaModFix/>
          </a:blip>
          <a:stretch>
            <a:fillRect/>
          </a:stretch>
        </p:blipFill>
        <p:spPr>
          <a:xfrm>
            <a:off x="4402650" y="2683425"/>
            <a:ext cx="4741350" cy="2454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30" name="Shape 130"/>
        <p:cNvGrpSpPr/>
        <p:nvPr/>
      </p:nvGrpSpPr>
      <p:grpSpPr>
        <a:xfrm>
          <a:off x="0" y="0"/>
          <a:ext cx="0" cy="0"/>
          <a:chOff x="0" y="0"/>
          <a:chExt cx="0" cy="0"/>
        </a:xfrm>
      </p:grpSpPr>
      <p:sp>
        <p:nvSpPr>
          <p:cNvPr id="131" name="Google Shape;131;p25"/>
          <p:cNvSpPr txBox="1"/>
          <p:nvPr>
            <p:ph idx="1" type="body"/>
          </p:nvPr>
        </p:nvSpPr>
        <p:spPr>
          <a:xfrm>
            <a:off x="198150" y="36750"/>
            <a:ext cx="4713900" cy="507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rgbClr val="674EA7"/>
                </a:solidFill>
                <a:latin typeface="PT Sans Narrow"/>
                <a:ea typeface="PT Sans Narrow"/>
                <a:cs typeface="PT Sans Narrow"/>
                <a:sym typeface="PT Sans Narrow"/>
              </a:rPr>
              <a:t>5. H</a:t>
            </a:r>
            <a:r>
              <a:rPr b="1" lang="en" u="sng">
                <a:solidFill>
                  <a:srgbClr val="674EA7"/>
                </a:solidFill>
                <a:latin typeface="PT Sans Narrow"/>
                <a:ea typeface="PT Sans Narrow"/>
                <a:cs typeface="PT Sans Narrow"/>
                <a:sym typeface="PT Sans Narrow"/>
              </a:rPr>
              <a:t>istogram: suicides per 100k</a:t>
            </a:r>
            <a:endParaRPr b="1" u="sng">
              <a:solidFill>
                <a:srgbClr val="674EA7"/>
              </a:solidFill>
              <a:latin typeface="PT Sans Narrow"/>
              <a:ea typeface="PT Sans Narrow"/>
              <a:cs typeface="PT Sans Narrow"/>
              <a:sym typeface="PT Sans Narrow"/>
            </a:endParaRPr>
          </a:p>
          <a:p>
            <a:pPr indent="0" lvl="0" marL="0" rtl="0" algn="l">
              <a:spcBef>
                <a:spcPts val="1600"/>
              </a:spcBef>
              <a:spcAft>
                <a:spcPts val="0"/>
              </a:spcAft>
              <a:buClr>
                <a:schemeClr val="dk1"/>
              </a:buClr>
              <a:buSzPts val="1100"/>
              <a:buFont typeface="Arial"/>
              <a:buNone/>
            </a:pPr>
            <a:r>
              <a:rPr lang="en" sz="1600">
                <a:latin typeface="Roboto"/>
                <a:ea typeface="Roboto"/>
                <a:cs typeface="Roboto"/>
                <a:sym typeface="Roboto"/>
              </a:rPr>
              <a:t>The histogram is for suicides per 100k </a:t>
            </a:r>
            <a:endParaRPr sz="1600">
              <a:latin typeface="Roboto"/>
              <a:ea typeface="Roboto"/>
              <a:cs typeface="Roboto"/>
              <a:sym typeface="Roboto"/>
            </a:endParaRPr>
          </a:p>
          <a:p>
            <a:pPr indent="0" lvl="0" marL="0" rtl="0" algn="l">
              <a:spcBef>
                <a:spcPts val="1600"/>
              </a:spcBef>
              <a:spcAft>
                <a:spcPts val="0"/>
              </a:spcAft>
              <a:buClr>
                <a:schemeClr val="dk1"/>
              </a:buClr>
              <a:buSzPts val="1100"/>
              <a:buFont typeface="Arial"/>
              <a:buNone/>
            </a:pPr>
            <a:r>
              <a:rPr lang="en" sz="1600">
                <a:latin typeface="Roboto"/>
                <a:ea typeface="Roboto"/>
                <a:cs typeface="Roboto"/>
                <a:sym typeface="Roboto"/>
              </a:rPr>
              <a:t>The highest number of suicides per 100k lies between 0 to 25.</a:t>
            </a:r>
            <a:endParaRPr sz="1600">
              <a:latin typeface="Roboto"/>
              <a:ea typeface="Roboto"/>
              <a:cs typeface="Roboto"/>
              <a:sym typeface="Roboto"/>
            </a:endParaRPr>
          </a:p>
          <a:p>
            <a:pPr indent="0" lvl="0" marL="0" rtl="0" algn="l">
              <a:spcBef>
                <a:spcPts val="1600"/>
              </a:spcBef>
              <a:spcAft>
                <a:spcPts val="0"/>
              </a:spcAft>
              <a:buNone/>
            </a:pPr>
            <a:r>
              <a:t/>
            </a:r>
            <a:endParaRPr b="1" sz="1600" u="sng">
              <a:solidFill>
                <a:srgbClr val="674EA7"/>
              </a:solidFill>
              <a:latin typeface="PT Sans Narrow"/>
              <a:ea typeface="PT Sans Narrow"/>
              <a:cs typeface="PT Sans Narrow"/>
              <a:sym typeface="PT Sans Narrow"/>
            </a:endParaRPr>
          </a:p>
          <a:p>
            <a:pPr indent="0" lvl="0" marL="0" rtl="0" algn="l">
              <a:spcBef>
                <a:spcPts val="1600"/>
              </a:spcBef>
              <a:spcAft>
                <a:spcPts val="0"/>
              </a:spcAft>
              <a:buNone/>
            </a:pPr>
            <a:r>
              <a:t/>
            </a:r>
            <a:endParaRPr b="1" sz="1600" u="sng">
              <a:solidFill>
                <a:srgbClr val="674EA7"/>
              </a:solidFill>
              <a:latin typeface="PT Sans Narrow"/>
              <a:ea typeface="PT Sans Narrow"/>
              <a:cs typeface="PT Sans Narrow"/>
              <a:sym typeface="PT Sans Narrow"/>
            </a:endParaRPr>
          </a:p>
          <a:p>
            <a:pPr indent="0" lvl="0" marL="0" rtl="0" algn="l">
              <a:spcBef>
                <a:spcPts val="1600"/>
              </a:spcBef>
              <a:spcAft>
                <a:spcPts val="0"/>
              </a:spcAft>
              <a:buNone/>
            </a:pPr>
            <a:r>
              <a:t/>
            </a:r>
            <a:endParaRPr b="1" sz="1600" u="sng">
              <a:solidFill>
                <a:srgbClr val="674EA7"/>
              </a:solidFill>
              <a:latin typeface="PT Sans Narrow"/>
              <a:ea typeface="PT Sans Narrow"/>
              <a:cs typeface="PT Sans Narrow"/>
              <a:sym typeface="PT Sans Narrow"/>
            </a:endParaRPr>
          </a:p>
          <a:p>
            <a:pPr indent="0" lvl="0" marL="0" rtl="0" algn="l">
              <a:spcBef>
                <a:spcPts val="1600"/>
              </a:spcBef>
              <a:spcAft>
                <a:spcPts val="0"/>
              </a:spcAft>
              <a:buNone/>
            </a:pPr>
            <a:r>
              <a:rPr b="1" lang="en" u="sng">
                <a:solidFill>
                  <a:srgbClr val="674EA7"/>
                </a:solidFill>
                <a:latin typeface="PT Sans Narrow"/>
                <a:ea typeface="PT Sans Narrow"/>
                <a:cs typeface="PT Sans Narrow"/>
                <a:sym typeface="PT Sans Narrow"/>
              </a:rPr>
              <a:t>6. Histogram:  HDI for year (for different countries)</a:t>
            </a:r>
            <a:endParaRPr b="1" u="sng">
              <a:solidFill>
                <a:srgbClr val="674EA7"/>
              </a:solidFill>
              <a:latin typeface="PT Sans Narrow"/>
              <a:ea typeface="PT Sans Narrow"/>
              <a:cs typeface="PT Sans Narrow"/>
              <a:sym typeface="PT Sans Narrow"/>
            </a:endParaRPr>
          </a:p>
          <a:p>
            <a:pPr indent="0" lvl="0" marL="0" rtl="0" algn="l">
              <a:spcBef>
                <a:spcPts val="1600"/>
              </a:spcBef>
              <a:spcAft>
                <a:spcPts val="0"/>
              </a:spcAft>
              <a:buNone/>
            </a:pPr>
            <a:r>
              <a:rPr lang="en" sz="1600">
                <a:latin typeface="Roboto"/>
                <a:ea typeface="Roboto"/>
                <a:cs typeface="Roboto"/>
                <a:sym typeface="Roboto"/>
              </a:rPr>
              <a:t>The histogram is for HDI for year</a:t>
            </a:r>
            <a:endParaRPr sz="1600">
              <a:latin typeface="Roboto"/>
              <a:ea typeface="Roboto"/>
              <a:cs typeface="Roboto"/>
              <a:sym typeface="Roboto"/>
            </a:endParaRPr>
          </a:p>
          <a:p>
            <a:pPr indent="0" lvl="0" marL="0" rtl="0" algn="l">
              <a:spcBef>
                <a:spcPts val="1600"/>
              </a:spcBef>
              <a:spcAft>
                <a:spcPts val="0"/>
              </a:spcAft>
              <a:buClr>
                <a:schemeClr val="dk1"/>
              </a:buClr>
              <a:buSzPts val="1100"/>
              <a:buFont typeface="Arial"/>
              <a:buNone/>
            </a:pPr>
            <a:r>
              <a:rPr lang="en" sz="1600">
                <a:latin typeface="Roboto"/>
                <a:ea typeface="Roboto"/>
                <a:cs typeface="Roboto"/>
                <a:sym typeface="Roboto"/>
              </a:rPr>
              <a:t>Most countries have HDI for year between 0.8 </a:t>
            </a:r>
            <a:endParaRPr sz="1600">
              <a:latin typeface="Roboto"/>
              <a:ea typeface="Roboto"/>
              <a:cs typeface="Roboto"/>
              <a:sym typeface="Roboto"/>
            </a:endParaRPr>
          </a:p>
          <a:p>
            <a:pPr indent="0" lvl="0" marL="0" rtl="0" algn="l">
              <a:spcBef>
                <a:spcPts val="1600"/>
              </a:spcBef>
              <a:spcAft>
                <a:spcPts val="0"/>
              </a:spcAft>
              <a:buClr>
                <a:schemeClr val="dk1"/>
              </a:buClr>
              <a:buSzPts val="1100"/>
              <a:buFont typeface="Arial"/>
              <a:buNone/>
            </a:pPr>
            <a:r>
              <a:rPr lang="en" sz="1600">
                <a:latin typeface="Roboto"/>
                <a:ea typeface="Roboto"/>
                <a:cs typeface="Roboto"/>
                <a:sym typeface="Roboto"/>
              </a:rPr>
              <a:t>and 0.9</a:t>
            </a:r>
            <a:endParaRPr sz="1600">
              <a:latin typeface="Roboto"/>
              <a:ea typeface="Roboto"/>
              <a:cs typeface="Roboto"/>
              <a:sym typeface="Roboto"/>
            </a:endParaRPr>
          </a:p>
          <a:p>
            <a:pPr indent="0" lvl="0" marL="457200" rtl="0" algn="l">
              <a:spcBef>
                <a:spcPts val="1600"/>
              </a:spcBef>
              <a:spcAft>
                <a:spcPts val="0"/>
              </a:spcAft>
              <a:buClr>
                <a:schemeClr val="dk1"/>
              </a:buClr>
              <a:buSzPts val="1100"/>
              <a:buFont typeface="Arial"/>
              <a:buNone/>
            </a:pPr>
            <a:r>
              <a:t/>
            </a:r>
            <a:endParaRPr/>
          </a:p>
          <a:p>
            <a:pPr indent="0" lvl="0" marL="45720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pic>
        <p:nvPicPr>
          <p:cNvPr id="132" name="Google Shape;132;p25"/>
          <p:cNvPicPr preferRelativeResize="0"/>
          <p:nvPr/>
        </p:nvPicPr>
        <p:blipFill rotWithShape="1">
          <a:blip r:embed="rId3">
            <a:alphaModFix/>
          </a:blip>
          <a:srcRect b="0" l="7791" r="0" t="0"/>
          <a:stretch/>
        </p:blipFill>
        <p:spPr>
          <a:xfrm>
            <a:off x="4724200" y="36750"/>
            <a:ext cx="4523550" cy="2727375"/>
          </a:xfrm>
          <a:prstGeom prst="rect">
            <a:avLst/>
          </a:prstGeom>
          <a:noFill/>
          <a:ln>
            <a:noFill/>
          </a:ln>
        </p:spPr>
      </p:pic>
      <p:pic>
        <p:nvPicPr>
          <p:cNvPr id="133" name="Google Shape;133;p25"/>
          <p:cNvPicPr preferRelativeResize="0"/>
          <p:nvPr/>
        </p:nvPicPr>
        <p:blipFill>
          <a:blip r:embed="rId4">
            <a:alphaModFix/>
          </a:blip>
          <a:stretch>
            <a:fillRect/>
          </a:stretch>
        </p:blipFill>
        <p:spPr>
          <a:xfrm>
            <a:off x="4572000" y="2697100"/>
            <a:ext cx="4482900" cy="23090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6"/>
          <p:cNvPicPr preferRelativeResize="0"/>
          <p:nvPr/>
        </p:nvPicPr>
        <p:blipFill rotWithShape="1">
          <a:blip r:embed="rId3">
            <a:alphaModFix/>
          </a:blip>
          <a:srcRect b="11272" l="6088" r="8638" t="5469"/>
          <a:stretch/>
        </p:blipFill>
        <p:spPr>
          <a:xfrm>
            <a:off x="5193875" y="2432025"/>
            <a:ext cx="3703875" cy="2529825"/>
          </a:xfrm>
          <a:prstGeom prst="rect">
            <a:avLst/>
          </a:prstGeom>
          <a:noFill/>
          <a:ln>
            <a:noFill/>
          </a:ln>
        </p:spPr>
      </p:pic>
      <p:pic>
        <p:nvPicPr>
          <p:cNvPr id="139" name="Google Shape;139;p26"/>
          <p:cNvPicPr preferRelativeResize="0"/>
          <p:nvPr/>
        </p:nvPicPr>
        <p:blipFill rotWithShape="1">
          <a:blip r:embed="rId4">
            <a:alphaModFix/>
          </a:blip>
          <a:srcRect b="16965" l="17712" r="14033" t="12342"/>
          <a:stretch/>
        </p:blipFill>
        <p:spPr>
          <a:xfrm>
            <a:off x="5959025" y="153750"/>
            <a:ext cx="2566875" cy="2152425"/>
          </a:xfrm>
          <a:prstGeom prst="rect">
            <a:avLst/>
          </a:prstGeom>
          <a:noFill/>
          <a:ln>
            <a:noFill/>
          </a:ln>
        </p:spPr>
      </p:pic>
      <p:sp>
        <p:nvSpPr>
          <p:cNvPr id="140" name="Google Shape;140;p26"/>
          <p:cNvSpPr txBox="1"/>
          <p:nvPr/>
        </p:nvSpPr>
        <p:spPr>
          <a:xfrm>
            <a:off x="139775" y="153750"/>
            <a:ext cx="4432200" cy="480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6"/>
          <p:cNvSpPr txBox="1"/>
          <p:nvPr>
            <p:ph idx="1" type="body"/>
          </p:nvPr>
        </p:nvSpPr>
        <p:spPr>
          <a:xfrm>
            <a:off x="198150" y="36750"/>
            <a:ext cx="4713900" cy="507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rgbClr val="674EA7"/>
                </a:solidFill>
                <a:latin typeface="PT Sans Narrow"/>
                <a:ea typeface="PT Sans Narrow"/>
                <a:cs typeface="PT Sans Narrow"/>
                <a:sym typeface="PT Sans Narrow"/>
              </a:rPr>
              <a:t>7</a:t>
            </a:r>
            <a:r>
              <a:rPr b="1" lang="en" u="sng">
                <a:solidFill>
                  <a:srgbClr val="674EA7"/>
                </a:solidFill>
                <a:latin typeface="PT Sans Narrow"/>
                <a:ea typeface="PT Sans Narrow"/>
                <a:cs typeface="PT Sans Narrow"/>
                <a:sym typeface="PT Sans Narrow"/>
              </a:rPr>
              <a:t>. Pie Chart: Suicide rates in males and females </a:t>
            </a:r>
            <a:endParaRPr b="1" u="sng">
              <a:solidFill>
                <a:srgbClr val="674EA7"/>
              </a:solidFill>
              <a:latin typeface="PT Sans Narrow"/>
              <a:ea typeface="PT Sans Narrow"/>
              <a:cs typeface="PT Sans Narrow"/>
              <a:sym typeface="PT Sans Narrow"/>
            </a:endParaRPr>
          </a:p>
          <a:p>
            <a:pPr indent="0" lvl="0" marL="0" rtl="0" algn="l">
              <a:spcBef>
                <a:spcPts val="1600"/>
              </a:spcBef>
              <a:spcAft>
                <a:spcPts val="0"/>
              </a:spcAft>
              <a:buClr>
                <a:schemeClr val="dk1"/>
              </a:buClr>
              <a:buSzPts val="1100"/>
              <a:buFont typeface="Arial"/>
              <a:buNone/>
            </a:pPr>
            <a:r>
              <a:rPr lang="en" sz="1600">
                <a:latin typeface="Roboto"/>
                <a:ea typeface="Roboto"/>
                <a:cs typeface="Roboto"/>
                <a:sym typeface="Roboto"/>
              </a:rPr>
              <a:t>Suicide rates amogst males is greater than females.</a:t>
            </a:r>
            <a:endParaRPr sz="1600">
              <a:latin typeface="Roboto"/>
              <a:ea typeface="Roboto"/>
              <a:cs typeface="Roboto"/>
              <a:sym typeface="Roboto"/>
            </a:endParaRPr>
          </a:p>
          <a:p>
            <a:pPr indent="0" lvl="0" marL="0" rtl="0" algn="l">
              <a:spcBef>
                <a:spcPts val="1600"/>
              </a:spcBef>
              <a:spcAft>
                <a:spcPts val="0"/>
              </a:spcAft>
              <a:buNone/>
            </a:pPr>
            <a:r>
              <a:t/>
            </a:r>
            <a:endParaRPr b="1" sz="1600" u="sng">
              <a:solidFill>
                <a:srgbClr val="674EA7"/>
              </a:solidFill>
              <a:latin typeface="PT Sans Narrow"/>
              <a:ea typeface="PT Sans Narrow"/>
              <a:cs typeface="PT Sans Narrow"/>
              <a:sym typeface="PT Sans Narrow"/>
            </a:endParaRPr>
          </a:p>
          <a:p>
            <a:pPr indent="0" lvl="0" marL="0" rtl="0" algn="l">
              <a:spcBef>
                <a:spcPts val="1600"/>
              </a:spcBef>
              <a:spcAft>
                <a:spcPts val="0"/>
              </a:spcAft>
              <a:buNone/>
            </a:pPr>
            <a:r>
              <a:t/>
            </a:r>
            <a:endParaRPr b="1" sz="1600" u="sng">
              <a:solidFill>
                <a:srgbClr val="674EA7"/>
              </a:solidFill>
              <a:latin typeface="PT Sans Narrow"/>
              <a:ea typeface="PT Sans Narrow"/>
              <a:cs typeface="PT Sans Narrow"/>
              <a:sym typeface="PT Sans Narrow"/>
            </a:endParaRPr>
          </a:p>
          <a:p>
            <a:pPr indent="0" lvl="0" marL="0" rtl="0" algn="l">
              <a:spcBef>
                <a:spcPts val="1600"/>
              </a:spcBef>
              <a:spcAft>
                <a:spcPts val="0"/>
              </a:spcAft>
              <a:buNone/>
            </a:pPr>
            <a:r>
              <a:t/>
            </a:r>
            <a:endParaRPr b="1" sz="1600" u="sng">
              <a:solidFill>
                <a:srgbClr val="674EA7"/>
              </a:solidFill>
              <a:latin typeface="PT Sans Narrow"/>
              <a:ea typeface="PT Sans Narrow"/>
              <a:cs typeface="PT Sans Narrow"/>
              <a:sym typeface="PT Sans Narrow"/>
            </a:endParaRPr>
          </a:p>
          <a:p>
            <a:pPr indent="0" lvl="0" marL="0" rtl="0" algn="l">
              <a:spcBef>
                <a:spcPts val="1600"/>
              </a:spcBef>
              <a:spcAft>
                <a:spcPts val="0"/>
              </a:spcAft>
              <a:buNone/>
            </a:pPr>
            <a:r>
              <a:rPr b="1" lang="en" u="sng">
                <a:solidFill>
                  <a:srgbClr val="674EA7"/>
                </a:solidFill>
                <a:latin typeface="PT Sans Narrow"/>
                <a:ea typeface="PT Sans Narrow"/>
                <a:cs typeface="PT Sans Narrow"/>
                <a:sym typeface="PT Sans Narrow"/>
              </a:rPr>
              <a:t>8. Pie Chart: Suicide rates in different age groups</a:t>
            </a:r>
            <a:endParaRPr b="1" u="sng">
              <a:solidFill>
                <a:srgbClr val="674EA7"/>
              </a:solidFill>
              <a:latin typeface="PT Sans Narrow"/>
              <a:ea typeface="PT Sans Narrow"/>
              <a:cs typeface="PT Sans Narrow"/>
              <a:sym typeface="PT Sans Narrow"/>
            </a:endParaRPr>
          </a:p>
          <a:p>
            <a:pPr indent="0" lvl="0" marL="0" rtl="0" algn="l">
              <a:spcBef>
                <a:spcPts val="1600"/>
              </a:spcBef>
              <a:spcAft>
                <a:spcPts val="0"/>
              </a:spcAft>
              <a:buClr>
                <a:schemeClr val="dk1"/>
              </a:buClr>
              <a:buSzPts val="1100"/>
              <a:buFont typeface="Arial"/>
              <a:buNone/>
            </a:pPr>
            <a:r>
              <a:rPr lang="en" sz="1600">
                <a:latin typeface="Roboto"/>
                <a:ea typeface="Roboto"/>
                <a:cs typeface="Roboto"/>
                <a:sym typeface="Roboto"/>
              </a:rPr>
              <a:t>Suicide rates are maximum in the age group of 35-45 years, followed by 55-74 years. </a:t>
            </a:r>
            <a:endParaRPr sz="1600">
              <a:latin typeface="Roboto"/>
              <a:ea typeface="Roboto"/>
              <a:cs typeface="Roboto"/>
              <a:sym typeface="Roboto"/>
            </a:endParaRPr>
          </a:p>
          <a:p>
            <a:pPr indent="0" lvl="0" marL="457200" rtl="0" algn="l">
              <a:spcBef>
                <a:spcPts val="1600"/>
              </a:spcBef>
              <a:spcAft>
                <a:spcPts val="0"/>
              </a:spcAft>
              <a:buClr>
                <a:schemeClr val="dk1"/>
              </a:buClr>
              <a:buSzPts val="1100"/>
              <a:buFont typeface="Arial"/>
              <a:buNone/>
            </a:pPr>
            <a:r>
              <a:t/>
            </a:r>
            <a:endParaRPr/>
          </a:p>
          <a:p>
            <a:pPr indent="0" lvl="0" marL="45720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5" name="Shape 145"/>
        <p:cNvGrpSpPr/>
        <p:nvPr/>
      </p:nvGrpSpPr>
      <p:grpSpPr>
        <a:xfrm>
          <a:off x="0" y="0"/>
          <a:ext cx="0" cy="0"/>
          <a:chOff x="0" y="0"/>
          <a:chExt cx="0" cy="0"/>
        </a:xfrm>
      </p:grpSpPr>
      <p:sp>
        <p:nvSpPr>
          <p:cNvPr id="146" name="Google Shape;146;p27"/>
          <p:cNvSpPr txBox="1"/>
          <p:nvPr>
            <p:ph idx="1" type="body"/>
          </p:nvPr>
        </p:nvSpPr>
        <p:spPr>
          <a:xfrm>
            <a:off x="0" y="3475575"/>
            <a:ext cx="9144000" cy="166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100" u="sng">
                <a:solidFill>
                  <a:srgbClr val="674EA7"/>
                </a:solidFill>
                <a:latin typeface="PT Sans Narrow"/>
                <a:ea typeface="PT Sans Narrow"/>
                <a:cs typeface="PT Sans Narrow"/>
                <a:sym typeface="PT Sans Narrow"/>
              </a:rPr>
              <a:t>9. Box Plot- </a:t>
            </a:r>
            <a:r>
              <a:rPr b="1" lang="en" sz="2100" u="sng">
                <a:solidFill>
                  <a:srgbClr val="674EA7"/>
                </a:solidFill>
                <a:latin typeface="PT Sans Narrow"/>
                <a:ea typeface="PT Sans Narrow"/>
                <a:cs typeface="PT Sans Narrow"/>
                <a:sym typeface="PT Sans Narrow"/>
              </a:rPr>
              <a:t>HDI for a year: </a:t>
            </a:r>
            <a:endParaRPr b="1" sz="2100" u="sng">
              <a:solidFill>
                <a:srgbClr val="674EA7"/>
              </a:solidFill>
              <a:latin typeface="PT Sans Narrow"/>
              <a:ea typeface="PT Sans Narrow"/>
              <a:cs typeface="PT Sans Narrow"/>
              <a:sym typeface="PT Sans Narrow"/>
            </a:endParaRPr>
          </a:p>
          <a:p>
            <a:pPr indent="0" lvl="0" marL="0" rtl="0" algn="l">
              <a:spcBef>
                <a:spcPts val="1600"/>
              </a:spcBef>
              <a:spcAft>
                <a:spcPts val="0"/>
              </a:spcAft>
              <a:buNone/>
            </a:pPr>
            <a:r>
              <a:rPr lang="en" sz="1600">
                <a:latin typeface="Roboto"/>
                <a:ea typeface="Roboto"/>
                <a:cs typeface="Roboto"/>
                <a:sym typeface="Roboto"/>
              </a:rPr>
              <a:t>HDI for  a year has a minimum value of 0.5. HDI for a year has a maximum value of approximately 0.95.</a:t>
            </a:r>
            <a:endParaRPr sz="1600">
              <a:latin typeface="Roboto"/>
              <a:ea typeface="Roboto"/>
              <a:cs typeface="Roboto"/>
              <a:sym typeface="Roboto"/>
            </a:endParaRPr>
          </a:p>
          <a:p>
            <a:pPr indent="0" lvl="0" marL="0" rtl="0" algn="l">
              <a:spcBef>
                <a:spcPts val="1600"/>
              </a:spcBef>
              <a:spcAft>
                <a:spcPts val="1600"/>
              </a:spcAft>
              <a:buNone/>
            </a:pPr>
            <a:r>
              <a:rPr lang="en" sz="1600">
                <a:latin typeface="Roboto"/>
                <a:ea typeface="Roboto"/>
                <a:cs typeface="Roboto"/>
                <a:sym typeface="Roboto"/>
              </a:rPr>
              <a:t>The median for our data is approximately 0.8</a:t>
            </a:r>
            <a:endParaRPr sz="1500">
              <a:latin typeface="Roboto"/>
              <a:ea typeface="Roboto"/>
              <a:cs typeface="Roboto"/>
              <a:sym typeface="Roboto"/>
            </a:endParaRPr>
          </a:p>
        </p:txBody>
      </p:sp>
      <p:pic>
        <p:nvPicPr>
          <p:cNvPr id="147" name="Google Shape;147;p27"/>
          <p:cNvPicPr preferRelativeResize="0"/>
          <p:nvPr/>
        </p:nvPicPr>
        <p:blipFill>
          <a:blip r:embed="rId3">
            <a:alphaModFix/>
          </a:blip>
          <a:stretch>
            <a:fillRect/>
          </a:stretch>
        </p:blipFill>
        <p:spPr>
          <a:xfrm>
            <a:off x="0" y="0"/>
            <a:ext cx="9144000" cy="3587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8"/>
          <p:cNvSpPr txBox="1"/>
          <p:nvPr>
            <p:ph type="title"/>
          </p:nvPr>
        </p:nvSpPr>
        <p:spPr>
          <a:xfrm>
            <a:off x="391375" y="5987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8E7CC3"/>
                </a:solidFill>
                <a:latin typeface="PT Sans Narrow"/>
                <a:ea typeface="PT Sans Narrow"/>
                <a:cs typeface="PT Sans Narrow"/>
                <a:sym typeface="PT Sans Narrow"/>
              </a:rPr>
              <a:t>Converting the columns into suitable data types</a:t>
            </a:r>
            <a:endParaRPr b="1" sz="2600">
              <a:solidFill>
                <a:srgbClr val="8E7CC3"/>
              </a:solidFill>
              <a:latin typeface="PT Sans Narrow"/>
              <a:ea typeface="PT Sans Narrow"/>
              <a:cs typeface="PT Sans Narrow"/>
              <a:sym typeface="PT Sans Narrow"/>
            </a:endParaRPr>
          </a:p>
        </p:txBody>
      </p:sp>
      <p:pic>
        <p:nvPicPr>
          <p:cNvPr id="153" name="Google Shape;153;p28"/>
          <p:cNvPicPr preferRelativeResize="0"/>
          <p:nvPr/>
        </p:nvPicPr>
        <p:blipFill rotWithShape="1">
          <a:blip r:embed="rId3">
            <a:alphaModFix/>
          </a:blip>
          <a:srcRect b="17592" l="13186" r="44220" t="25346"/>
          <a:stretch/>
        </p:blipFill>
        <p:spPr>
          <a:xfrm>
            <a:off x="4261875" y="1281513"/>
            <a:ext cx="4570426" cy="3444401"/>
          </a:xfrm>
          <a:prstGeom prst="rect">
            <a:avLst/>
          </a:prstGeom>
          <a:noFill/>
          <a:ln>
            <a:noFill/>
          </a:ln>
        </p:spPr>
      </p:pic>
      <p:pic>
        <p:nvPicPr>
          <p:cNvPr id="154" name="Google Shape;154;p28"/>
          <p:cNvPicPr preferRelativeResize="0"/>
          <p:nvPr/>
        </p:nvPicPr>
        <p:blipFill rotWithShape="1">
          <a:blip r:embed="rId4">
            <a:alphaModFix/>
          </a:blip>
          <a:srcRect b="14442" l="12357" r="56069" t="38327"/>
          <a:stretch/>
        </p:blipFill>
        <p:spPr>
          <a:xfrm>
            <a:off x="171950" y="1341750"/>
            <a:ext cx="3950174" cy="3323927"/>
          </a:xfrm>
          <a:prstGeom prst="rect">
            <a:avLst/>
          </a:prstGeom>
          <a:noFill/>
          <a:ln>
            <a:noFill/>
          </a:ln>
        </p:spPr>
      </p:pic>
      <p:sp>
        <p:nvSpPr>
          <p:cNvPr id="155" name="Google Shape;155;p28"/>
          <p:cNvSpPr txBox="1"/>
          <p:nvPr>
            <p:ph type="title"/>
          </p:nvPr>
        </p:nvSpPr>
        <p:spPr>
          <a:xfrm>
            <a:off x="391375" y="1515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u="sng">
                <a:solidFill>
                  <a:srgbClr val="674EA7"/>
                </a:solidFill>
                <a:latin typeface="PT Sans Narrow"/>
                <a:ea typeface="PT Sans Narrow"/>
                <a:cs typeface="PT Sans Narrow"/>
                <a:sym typeface="PT Sans Narrow"/>
              </a:rPr>
              <a:t>STANDARDISATION AND NORMALISATION</a:t>
            </a:r>
            <a:endParaRPr b="1" sz="3000" u="sng">
              <a:solidFill>
                <a:srgbClr val="674EA7"/>
              </a:solidFill>
              <a:latin typeface="PT Sans Narrow"/>
              <a:ea typeface="PT Sans Narrow"/>
              <a:cs typeface="PT Sans Narrow"/>
              <a:sym typeface="PT Sans Narrow"/>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9" name="Shape 159"/>
        <p:cNvGrpSpPr/>
        <p:nvPr/>
      </p:nvGrpSpPr>
      <p:grpSpPr>
        <a:xfrm>
          <a:off x="0" y="0"/>
          <a:ext cx="0" cy="0"/>
          <a:chOff x="0" y="0"/>
          <a:chExt cx="0" cy="0"/>
        </a:xfrm>
      </p:grpSpPr>
      <p:sp>
        <p:nvSpPr>
          <p:cNvPr id="160" name="Google Shape;160;p29"/>
          <p:cNvSpPr txBox="1"/>
          <p:nvPr>
            <p:ph type="title"/>
          </p:nvPr>
        </p:nvSpPr>
        <p:spPr>
          <a:xfrm>
            <a:off x="391375" y="1515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u="sng">
                <a:solidFill>
                  <a:srgbClr val="674EA7"/>
                </a:solidFill>
                <a:latin typeface="PT Sans Narrow"/>
                <a:ea typeface="PT Sans Narrow"/>
                <a:cs typeface="PT Sans Narrow"/>
                <a:sym typeface="PT Sans Narrow"/>
              </a:rPr>
              <a:t>STANDARDISATION AND NORMALISATION</a:t>
            </a:r>
            <a:endParaRPr b="1" sz="3000" u="sng">
              <a:solidFill>
                <a:srgbClr val="674EA7"/>
              </a:solidFill>
              <a:latin typeface="PT Sans Narrow"/>
              <a:ea typeface="PT Sans Narrow"/>
              <a:cs typeface="PT Sans Narrow"/>
              <a:sym typeface="PT Sans Narrow"/>
            </a:endParaRPr>
          </a:p>
        </p:txBody>
      </p:sp>
      <p:pic>
        <p:nvPicPr>
          <p:cNvPr id="161" name="Google Shape;161;p29"/>
          <p:cNvPicPr preferRelativeResize="0"/>
          <p:nvPr/>
        </p:nvPicPr>
        <p:blipFill rotWithShape="1">
          <a:blip r:embed="rId3">
            <a:alphaModFix/>
          </a:blip>
          <a:srcRect b="40734" l="15173" r="62076" t="35351"/>
          <a:stretch/>
        </p:blipFill>
        <p:spPr>
          <a:xfrm>
            <a:off x="3362148" y="1162738"/>
            <a:ext cx="2579050" cy="1524876"/>
          </a:xfrm>
          <a:prstGeom prst="rect">
            <a:avLst/>
          </a:prstGeom>
          <a:noFill/>
          <a:ln>
            <a:noFill/>
          </a:ln>
        </p:spPr>
      </p:pic>
      <p:pic>
        <p:nvPicPr>
          <p:cNvPr id="162" name="Google Shape;162;p29"/>
          <p:cNvPicPr preferRelativeResize="0"/>
          <p:nvPr/>
        </p:nvPicPr>
        <p:blipFill rotWithShape="1">
          <a:blip r:embed="rId4">
            <a:alphaModFix/>
          </a:blip>
          <a:srcRect b="34433" l="14797" r="61594" t="40022"/>
          <a:stretch/>
        </p:blipFill>
        <p:spPr>
          <a:xfrm>
            <a:off x="6401425" y="1161225"/>
            <a:ext cx="2510549" cy="1527900"/>
          </a:xfrm>
          <a:prstGeom prst="rect">
            <a:avLst/>
          </a:prstGeom>
          <a:noFill/>
          <a:ln>
            <a:noFill/>
          </a:ln>
        </p:spPr>
      </p:pic>
      <p:pic>
        <p:nvPicPr>
          <p:cNvPr id="163" name="Google Shape;163;p29"/>
          <p:cNvPicPr preferRelativeResize="0"/>
          <p:nvPr/>
        </p:nvPicPr>
        <p:blipFill rotWithShape="1">
          <a:blip r:embed="rId5">
            <a:alphaModFix/>
          </a:blip>
          <a:srcRect b="0" l="13382" r="0" t="0"/>
          <a:stretch/>
        </p:blipFill>
        <p:spPr>
          <a:xfrm>
            <a:off x="2208350" y="2885475"/>
            <a:ext cx="5067726" cy="2167350"/>
          </a:xfrm>
          <a:prstGeom prst="rect">
            <a:avLst/>
          </a:prstGeom>
          <a:noFill/>
          <a:ln>
            <a:noFill/>
          </a:ln>
        </p:spPr>
      </p:pic>
      <p:pic>
        <p:nvPicPr>
          <p:cNvPr id="164" name="Google Shape;164;p29"/>
          <p:cNvPicPr preferRelativeResize="0"/>
          <p:nvPr/>
        </p:nvPicPr>
        <p:blipFill rotWithShape="1">
          <a:blip r:embed="rId6">
            <a:alphaModFix/>
          </a:blip>
          <a:srcRect b="24708" l="13897" r="61074" t="53022"/>
          <a:stretch/>
        </p:blipFill>
        <p:spPr>
          <a:xfrm>
            <a:off x="167925" y="1240950"/>
            <a:ext cx="2733998" cy="1368471"/>
          </a:xfrm>
          <a:prstGeom prst="rect">
            <a:avLst/>
          </a:prstGeom>
          <a:noFill/>
          <a:ln>
            <a:noFill/>
          </a:ln>
        </p:spPr>
      </p:pic>
      <p:sp>
        <p:nvSpPr>
          <p:cNvPr id="165" name="Google Shape;165;p29"/>
          <p:cNvSpPr txBox="1"/>
          <p:nvPr/>
        </p:nvSpPr>
        <p:spPr>
          <a:xfrm>
            <a:off x="279550" y="768725"/>
            <a:ext cx="4025400" cy="32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8E7CC3"/>
                </a:solidFill>
                <a:latin typeface="Roboto"/>
                <a:ea typeface="Roboto"/>
                <a:cs typeface="Roboto"/>
                <a:sym typeface="Roboto"/>
              </a:rPr>
              <a:t>Population Parameters:</a:t>
            </a:r>
            <a:endParaRPr b="1" sz="1500">
              <a:solidFill>
                <a:srgbClr val="8E7CC3"/>
              </a:solidFill>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9" name="Shape 169"/>
        <p:cNvGrpSpPr/>
        <p:nvPr/>
      </p:nvGrpSpPr>
      <p:grpSpPr>
        <a:xfrm>
          <a:off x="0" y="0"/>
          <a:ext cx="0" cy="0"/>
          <a:chOff x="0" y="0"/>
          <a:chExt cx="0" cy="0"/>
        </a:xfrm>
      </p:grpSpPr>
      <p:sp>
        <p:nvSpPr>
          <p:cNvPr id="170" name="Google Shape;170;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u="sng">
                <a:solidFill>
                  <a:srgbClr val="674EA7"/>
                </a:solidFill>
                <a:latin typeface="PT Sans Narrow"/>
                <a:ea typeface="PT Sans Narrow"/>
                <a:cs typeface="PT Sans Narrow"/>
                <a:sym typeface="PT Sans Narrow"/>
              </a:rPr>
              <a:t>NORMALISATION</a:t>
            </a:r>
            <a:endParaRPr b="1" sz="3000" u="sng">
              <a:solidFill>
                <a:srgbClr val="674EA7"/>
              </a:solidFill>
              <a:latin typeface="PT Sans Narrow"/>
              <a:ea typeface="PT Sans Narrow"/>
              <a:cs typeface="PT Sans Narrow"/>
              <a:sym typeface="PT Sans Narrow"/>
            </a:endParaRPr>
          </a:p>
        </p:txBody>
      </p:sp>
      <p:sp>
        <p:nvSpPr>
          <p:cNvPr id="171" name="Google Shape;171;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500">
                <a:solidFill>
                  <a:srgbClr val="222222"/>
                </a:solidFill>
                <a:highlight>
                  <a:srgbClr val="FFFFFF"/>
                </a:highlight>
                <a:latin typeface="Roboto"/>
                <a:ea typeface="Roboto"/>
                <a:cs typeface="Roboto"/>
                <a:sym typeface="Roboto"/>
              </a:rPr>
              <a:t>Database normalization is the process of structuring a relational database in accordance with a series of so-called normal forms in order to reduce data redundancy and improve data integrity. Data can be normalized in two ways:</a:t>
            </a:r>
            <a:endParaRPr sz="1500">
              <a:solidFill>
                <a:srgbClr val="222222"/>
              </a:solidFill>
              <a:highlight>
                <a:srgbClr val="FFFFFF"/>
              </a:highlight>
              <a:latin typeface="Roboto"/>
              <a:ea typeface="Roboto"/>
              <a:cs typeface="Roboto"/>
              <a:sym typeface="Roboto"/>
            </a:endParaRPr>
          </a:p>
          <a:p>
            <a:pPr indent="0" lvl="0" marL="0" rtl="0" algn="l">
              <a:spcBef>
                <a:spcPts val="1600"/>
              </a:spcBef>
              <a:spcAft>
                <a:spcPts val="0"/>
              </a:spcAft>
              <a:buNone/>
            </a:pPr>
            <a:r>
              <a:rPr lang="en" sz="1500">
                <a:solidFill>
                  <a:srgbClr val="222222"/>
                </a:solidFill>
                <a:highlight>
                  <a:srgbClr val="FFFFFF"/>
                </a:highlight>
                <a:latin typeface="Roboto"/>
                <a:ea typeface="Roboto"/>
                <a:cs typeface="Roboto"/>
                <a:sym typeface="Roboto"/>
              </a:rPr>
              <a:t>(i) using lambda function                                         (ii) using MinMaxScaler function</a:t>
            </a:r>
            <a:endParaRPr sz="1500">
              <a:solidFill>
                <a:srgbClr val="222222"/>
              </a:solidFill>
              <a:highlight>
                <a:srgbClr val="FFFFFF"/>
              </a:highlight>
              <a:latin typeface="Roboto"/>
              <a:ea typeface="Roboto"/>
              <a:cs typeface="Roboto"/>
              <a:sym typeface="Roboto"/>
            </a:endParaRPr>
          </a:p>
          <a:p>
            <a:pPr indent="0" lvl="0" marL="0" rtl="0" algn="l">
              <a:spcBef>
                <a:spcPts val="1600"/>
              </a:spcBef>
              <a:spcAft>
                <a:spcPts val="0"/>
              </a:spcAft>
              <a:buNone/>
            </a:pPr>
            <a:r>
              <a:t/>
            </a:r>
            <a:endParaRPr sz="1550">
              <a:solidFill>
                <a:srgbClr val="4D5156"/>
              </a:solidFill>
              <a:highlight>
                <a:srgbClr val="FFFFFF"/>
              </a:highlight>
            </a:endParaRPr>
          </a:p>
          <a:p>
            <a:pPr indent="0" lvl="0" marL="0" rtl="0" algn="l">
              <a:spcBef>
                <a:spcPts val="1600"/>
              </a:spcBef>
              <a:spcAft>
                <a:spcPts val="1600"/>
              </a:spcAft>
              <a:buNone/>
            </a:pPr>
            <a:r>
              <a:t/>
            </a:r>
            <a:endParaRPr sz="1550">
              <a:solidFill>
                <a:srgbClr val="4D5156"/>
              </a:solidFill>
              <a:highlight>
                <a:srgbClr val="FFFFFF"/>
              </a:highlight>
            </a:endParaRPr>
          </a:p>
        </p:txBody>
      </p:sp>
      <p:pic>
        <p:nvPicPr>
          <p:cNvPr id="172" name="Google Shape;172;p30"/>
          <p:cNvPicPr preferRelativeResize="0"/>
          <p:nvPr/>
        </p:nvPicPr>
        <p:blipFill>
          <a:blip r:embed="rId3">
            <a:alphaModFix/>
          </a:blip>
          <a:stretch>
            <a:fillRect/>
          </a:stretch>
        </p:blipFill>
        <p:spPr>
          <a:xfrm>
            <a:off x="362950" y="3052875"/>
            <a:ext cx="3380174" cy="1824624"/>
          </a:xfrm>
          <a:prstGeom prst="rect">
            <a:avLst/>
          </a:prstGeom>
          <a:noFill/>
          <a:ln>
            <a:noFill/>
          </a:ln>
        </p:spPr>
      </p:pic>
      <p:pic>
        <p:nvPicPr>
          <p:cNvPr id="173" name="Google Shape;173;p30"/>
          <p:cNvPicPr preferRelativeResize="0"/>
          <p:nvPr/>
        </p:nvPicPr>
        <p:blipFill>
          <a:blip r:embed="rId4">
            <a:alphaModFix/>
          </a:blip>
          <a:stretch>
            <a:fillRect/>
          </a:stretch>
        </p:blipFill>
        <p:spPr>
          <a:xfrm>
            <a:off x="4709725" y="2768950"/>
            <a:ext cx="3822118" cy="1857400"/>
          </a:xfrm>
          <a:prstGeom prst="rect">
            <a:avLst/>
          </a:prstGeom>
          <a:noFill/>
          <a:ln>
            <a:noFill/>
          </a:ln>
        </p:spPr>
      </p:pic>
      <p:pic>
        <p:nvPicPr>
          <p:cNvPr id="174" name="Google Shape;174;p30"/>
          <p:cNvPicPr preferRelativeResize="0"/>
          <p:nvPr/>
        </p:nvPicPr>
        <p:blipFill>
          <a:blip r:embed="rId5">
            <a:alphaModFix/>
          </a:blip>
          <a:stretch>
            <a:fillRect/>
          </a:stretch>
        </p:blipFill>
        <p:spPr>
          <a:xfrm>
            <a:off x="6143300" y="180675"/>
            <a:ext cx="2514325" cy="837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8" name="Shape 178"/>
        <p:cNvGrpSpPr/>
        <p:nvPr/>
      </p:nvGrpSpPr>
      <p:grpSpPr>
        <a:xfrm>
          <a:off x="0" y="0"/>
          <a:ext cx="0" cy="0"/>
          <a:chOff x="0" y="0"/>
          <a:chExt cx="0" cy="0"/>
        </a:xfrm>
      </p:grpSpPr>
      <p:sp>
        <p:nvSpPr>
          <p:cNvPr id="179" name="Google Shape;179;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u="sng">
                <a:solidFill>
                  <a:srgbClr val="674EA7"/>
                </a:solidFill>
                <a:latin typeface="PT Sans Narrow"/>
                <a:ea typeface="PT Sans Narrow"/>
                <a:cs typeface="PT Sans Narrow"/>
                <a:sym typeface="PT Sans Narrow"/>
              </a:rPr>
              <a:t>STANDARDISATION</a:t>
            </a:r>
            <a:endParaRPr b="1" sz="3000" u="sng">
              <a:solidFill>
                <a:srgbClr val="674EA7"/>
              </a:solidFill>
              <a:latin typeface="PT Sans Narrow"/>
              <a:ea typeface="PT Sans Narrow"/>
              <a:cs typeface="PT Sans Narrow"/>
              <a:sym typeface="PT Sans Narrow"/>
            </a:endParaRPr>
          </a:p>
        </p:txBody>
      </p:sp>
      <p:sp>
        <p:nvSpPr>
          <p:cNvPr id="180" name="Google Shape;180;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500">
                <a:solidFill>
                  <a:schemeClr val="dk1"/>
                </a:solidFill>
                <a:highlight>
                  <a:srgbClr val="FFFFFF"/>
                </a:highlight>
                <a:latin typeface="Lato"/>
                <a:ea typeface="Lato"/>
                <a:cs typeface="Lato"/>
                <a:sym typeface="Lato"/>
              </a:rPr>
              <a:t>Standardization is another scaling technique where the values are centered around the mean with a unit standard deviation. This means that the mean of the attribute becomes zero and the resultant distribution has a unit standard deviation. </a:t>
            </a:r>
            <a:endParaRPr sz="1450">
              <a:solidFill>
                <a:srgbClr val="333333"/>
              </a:solidFill>
              <a:highlight>
                <a:srgbClr val="FFFFFF"/>
              </a:highlight>
              <a:latin typeface="Roboto"/>
              <a:ea typeface="Roboto"/>
              <a:cs typeface="Roboto"/>
              <a:sym typeface="Roboto"/>
            </a:endParaRPr>
          </a:p>
          <a:p>
            <a:pPr indent="0" lvl="0" marL="0" rtl="0" algn="l">
              <a:spcBef>
                <a:spcPts val="1600"/>
              </a:spcBef>
              <a:spcAft>
                <a:spcPts val="0"/>
              </a:spcAft>
              <a:buNone/>
            </a:pPr>
            <a:r>
              <a:rPr lang="en" sz="1450">
                <a:solidFill>
                  <a:srgbClr val="333333"/>
                </a:solidFill>
                <a:highlight>
                  <a:srgbClr val="FFFFFF"/>
                </a:highlight>
                <a:latin typeface="Roboto"/>
                <a:ea typeface="Roboto"/>
                <a:cs typeface="Roboto"/>
                <a:sym typeface="Roboto"/>
              </a:rPr>
              <a:t>i) Using lambda function				(ii) Using StandardScaler function</a:t>
            </a:r>
            <a:endParaRPr sz="1450">
              <a:solidFill>
                <a:srgbClr val="333333"/>
              </a:solidFill>
              <a:highlight>
                <a:srgbClr val="FFFFFF"/>
              </a:highlight>
              <a:latin typeface="Roboto"/>
              <a:ea typeface="Roboto"/>
              <a:cs typeface="Roboto"/>
              <a:sym typeface="Roboto"/>
            </a:endParaRPr>
          </a:p>
          <a:p>
            <a:pPr indent="0" lvl="0" marL="0" rtl="0" algn="l">
              <a:spcBef>
                <a:spcPts val="1600"/>
              </a:spcBef>
              <a:spcAft>
                <a:spcPts val="1600"/>
              </a:spcAft>
              <a:buNone/>
            </a:pPr>
            <a:r>
              <a:t/>
            </a:r>
            <a:endParaRPr sz="1450">
              <a:solidFill>
                <a:srgbClr val="333333"/>
              </a:solidFill>
              <a:highlight>
                <a:srgbClr val="FFFFFF"/>
              </a:highlight>
              <a:latin typeface="Roboto"/>
              <a:ea typeface="Roboto"/>
              <a:cs typeface="Roboto"/>
              <a:sym typeface="Roboto"/>
            </a:endParaRPr>
          </a:p>
        </p:txBody>
      </p:sp>
      <p:pic>
        <p:nvPicPr>
          <p:cNvPr id="181" name="Google Shape;181;p31"/>
          <p:cNvPicPr preferRelativeResize="0"/>
          <p:nvPr/>
        </p:nvPicPr>
        <p:blipFill>
          <a:blip r:embed="rId3">
            <a:alphaModFix/>
          </a:blip>
          <a:stretch>
            <a:fillRect/>
          </a:stretch>
        </p:blipFill>
        <p:spPr>
          <a:xfrm>
            <a:off x="6749775" y="349600"/>
            <a:ext cx="1590809" cy="668125"/>
          </a:xfrm>
          <a:prstGeom prst="rect">
            <a:avLst/>
          </a:prstGeom>
          <a:noFill/>
          <a:ln>
            <a:noFill/>
          </a:ln>
        </p:spPr>
      </p:pic>
      <p:pic>
        <p:nvPicPr>
          <p:cNvPr id="182" name="Google Shape;182;p31"/>
          <p:cNvPicPr preferRelativeResize="0"/>
          <p:nvPr/>
        </p:nvPicPr>
        <p:blipFill>
          <a:blip r:embed="rId4">
            <a:alphaModFix/>
          </a:blip>
          <a:stretch>
            <a:fillRect/>
          </a:stretch>
        </p:blipFill>
        <p:spPr>
          <a:xfrm>
            <a:off x="376325" y="2815701"/>
            <a:ext cx="3454172" cy="1775650"/>
          </a:xfrm>
          <a:prstGeom prst="rect">
            <a:avLst/>
          </a:prstGeom>
          <a:noFill/>
          <a:ln>
            <a:noFill/>
          </a:ln>
        </p:spPr>
      </p:pic>
      <p:sp>
        <p:nvSpPr>
          <p:cNvPr id="183" name="Google Shape;183;p31"/>
          <p:cNvSpPr txBox="1"/>
          <p:nvPr/>
        </p:nvSpPr>
        <p:spPr>
          <a:xfrm>
            <a:off x="4109200" y="2837300"/>
            <a:ext cx="4640400" cy="173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84" name="Google Shape;184;p31"/>
          <p:cNvPicPr preferRelativeResize="0"/>
          <p:nvPr/>
        </p:nvPicPr>
        <p:blipFill>
          <a:blip r:embed="rId5">
            <a:alphaModFix/>
          </a:blip>
          <a:stretch>
            <a:fillRect/>
          </a:stretch>
        </p:blipFill>
        <p:spPr>
          <a:xfrm>
            <a:off x="4510865" y="2837303"/>
            <a:ext cx="4489336" cy="2040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32"/>
          <p:cNvPicPr preferRelativeResize="0"/>
          <p:nvPr/>
        </p:nvPicPr>
        <p:blipFill rotWithShape="1">
          <a:blip r:embed="rId3">
            <a:alphaModFix/>
          </a:blip>
          <a:srcRect b="41336" l="8297" r="62779" t="33821"/>
          <a:stretch/>
        </p:blipFill>
        <p:spPr>
          <a:xfrm>
            <a:off x="251625" y="1747100"/>
            <a:ext cx="4050077" cy="1956774"/>
          </a:xfrm>
          <a:prstGeom prst="rect">
            <a:avLst/>
          </a:prstGeom>
          <a:noFill/>
          <a:ln>
            <a:noFill/>
          </a:ln>
        </p:spPr>
      </p:pic>
      <p:pic>
        <p:nvPicPr>
          <p:cNvPr id="190" name="Google Shape;190;p32"/>
          <p:cNvPicPr preferRelativeResize="0"/>
          <p:nvPr/>
        </p:nvPicPr>
        <p:blipFill rotWithShape="1">
          <a:blip r:embed="rId4">
            <a:alphaModFix/>
          </a:blip>
          <a:srcRect b="17269" l="7467" r="62199" t="58594"/>
          <a:stretch/>
        </p:blipFill>
        <p:spPr>
          <a:xfrm>
            <a:off x="4615575" y="1768101"/>
            <a:ext cx="4050077" cy="181284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u="sng">
                <a:solidFill>
                  <a:srgbClr val="674EA7"/>
                </a:solidFill>
                <a:latin typeface="PT Sans Narrow"/>
                <a:ea typeface="PT Sans Narrow"/>
                <a:cs typeface="PT Sans Narrow"/>
                <a:sym typeface="PT Sans Narrow"/>
              </a:rPr>
              <a:t>	WHY NORMALISE AND STANDARDISE?</a:t>
            </a:r>
            <a:endParaRPr b="1" u="sng">
              <a:solidFill>
                <a:srgbClr val="674EA7"/>
              </a:solidFill>
              <a:latin typeface="PT Sans Narrow"/>
              <a:ea typeface="PT Sans Narrow"/>
              <a:cs typeface="PT Sans Narrow"/>
              <a:sym typeface="PT Sans Narrow"/>
            </a:endParaRPr>
          </a:p>
        </p:txBody>
      </p:sp>
      <p:sp>
        <p:nvSpPr>
          <p:cNvPr id="196" name="Google Shape;196;p33"/>
          <p:cNvSpPr txBox="1"/>
          <p:nvPr>
            <p:ph idx="1" type="body"/>
          </p:nvPr>
        </p:nvSpPr>
        <p:spPr>
          <a:xfrm>
            <a:off x="311700" y="1355750"/>
            <a:ext cx="8520600" cy="32130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Roboto"/>
              <a:buChar char="●"/>
            </a:pPr>
            <a:r>
              <a:rPr lang="en" sz="2000">
                <a:latin typeface="Roboto"/>
                <a:ea typeface="Roboto"/>
                <a:cs typeface="Roboto"/>
                <a:sym typeface="Roboto"/>
              </a:rPr>
              <a:t>The variables in the data may have different ranges and different units.</a:t>
            </a:r>
            <a:endParaRPr sz="2000">
              <a:latin typeface="Roboto"/>
              <a:ea typeface="Roboto"/>
              <a:cs typeface="Roboto"/>
              <a:sym typeface="Roboto"/>
            </a:endParaRPr>
          </a:p>
          <a:p>
            <a:pPr indent="-355600" lvl="0" marL="457200" rtl="0" algn="l">
              <a:spcBef>
                <a:spcPts val="0"/>
              </a:spcBef>
              <a:spcAft>
                <a:spcPts val="0"/>
              </a:spcAft>
              <a:buSzPts val="2000"/>
              <a:buFont typeface="Roboto"/>
              <a:buChar char="●"/>
            </a:pPr>
            <a:r>
              <a:rPr lang="en" sz="2000">
                <a:latin typeface="Roboto"/>
                <a:ea typeface="Roboto"/>
                <a:cs typeface="Roboto"/>
                <a:sym typeface="Roboto"/>
              </a:rPr>
              <a:t>Some variables may outweigh the others during analysis.</a:t>
            </a:r>
            <a:endParaRPr sz="2000">
              <a:latin typeface="Roboto"/>
              <a:ea typeface="Roboto"/>
              <a:cs typeface="Roboto"/>
              <a:sym typeface="Roboto"/>
            </a:endParaRPr>
          </a:p>
          <a:p>
            <a:pPr indent="0" lvl="0" marL="0" rtl="0" algn="l">
              <a:spcBef>
                <a:spcPts val="1600"/>
              </a:spcBef>
              <a:spcAft>
                <a:spcPts val="0"/>
              </a:spcAft>
              <a:buNone/>
            </a:pPr>
            <a:r>
              <a:t/>
            </a:r>
            <a:endParaRPr sz="2000">
              <a:latin typeface="Roboto"/>
              <a:ea typeface="Roboto"/>
              <a:cs typeface="Roboto"/>
              <a:sym typeface="Roboto"/>
            </a:endParaRPr>
          </a:p>
          <a:p>
            <a:pPr indent="-355600" lvl="0" marL="457200" rtl="0" algn="l">
              <a:spcBef>
                <a:spcPts val="1600"/>
              </a:spcBef>
              <a:spcAft>
                <a:spcPts val="0"/>
              </a:spcAft>
              <a:buSzPts val="2000"/>
              <a:buFont typeface="Roboto"/>
              <a:buChar char="●"/>
            </a:pPr>
            <a:r>
              <a:rPr lang="en" sz="2000">
                <a:latin typeface="Roboto"/>
                <a:ea typeface="Roboto"/>
                <a:cs typeface="Roboto"/>
                <a:sym typeface="Roboto"/>
              </a:rPr>
              <a:t>Hence, we equalise range and data variability.</a:t>
            </a:r>
            <a:endParaRPr sz="2000">
              <a:latin typeface="Roboto"/>
              <a:ea typeface="Roboto"/>
              <a:cs typeface="Roboto"/>
              <a:sym typeface="Roboto"/>
            </a:endParaRPr>
          </a:p>
          <a:p>
            <a:pPr indent="-355600" lvl="0" marL="457200" rtl="0" algn="l">
              <a:spcBef>
                <a:spcPts val="0"/>
              </a:spcBef>
              <a:spcAft>
                <a:spcPts val="0"/>
              </a:spcAft>
              <a:buSzPts val="2000"/>
              <a:buFont typeface="Roboto"/>
              <a:buChar char="●"/>
            </a:pPr>
            <a:r>
              <a:rPr lang="en" sz="2000">
                <a:latin typeface="Roboto"/>
                <a:ea typeface="Roboto"/>
                <a:cs typeface="Roboto"/>
                <a:sym typeface="Roboto"/>
              </a:rPr>
              <a:t>One variable should not influence the analysis more than another variable </a:t>
            </a:r>
            <a:endParaRPr sz="2000">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6"/>
          <p:cNvSpPr txBox="1"/>
          <p:nvPr>
            <p:ph type="title"/>
          </p:nvPr>
        </p:nvSpPr>
        <p:spPr>
          <a:xfrm>
            <a:off x="311700" y="4170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400" u="sng">
                <a:solidFill>
                  <a:srgbClr val="674EA7"/>
                </a:solidFill>
                <a:latin typeface="PT Sans Narrow"/>
                <a:ea typeface="PT Sans Narrow"/>
                <a:cs typeface="PT Sans Narrow"/>
                <a:sym typeface="PT Sans Narrow"/>
              </a:rPr>
              <a:t>INTRODUCTION</a:t>
            </a:r>
            <a:endParaRPr b="1" sz="3400" u="sng">
              <a:solidFill>
                <a:srgbClr val="674EA7"/>
              </a:solidFill>
              <a:latin typeface="PT Sans Narrow"/>
              <a:ea typeface="PT Sans Narrow"/>
              <a:cs typeface="PT Sans Narrow"/>
              <a:sym typeface="PT Sans Narrow"/>
            </a:endParaRPr>
          </a:p>
        </p:txBody>
      </p:sp>
      <p:sp>
        <p:nvSpPr>
          <p:cNvPr id="69" name="Google Shape;69;p16"/>
          <p:cNvSpPr txBox="1"/>
          <p:nvPr>
            <p:ph idx="1" type="body"/>
          </p:nvPr>
        </p:nvSpPr>
        <p:spPr>
          <a:xfrm>
            <a:off x="311700" y="1327800"/>
            <a:ext cx="8520600" cy="37038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333333"/>
              </a:buClr>
              <a:buSzPts val="1500"/>
              <a:buFont typeface="Roboto"/>
              <a:buChar char="●"/>
            </a:pPr>
            <a:r>
              <a:rPr lang="en" sz="1500">
                <a:solidFill>
                  <a:srgbClr val="333333"/>
                </a:solidFill>
                <a:highlight>
                  <a:srgbClr val="FFFFFF"/>
                </a:highlight>
                <a:latin typeface="Roboto"/>
                <a:ea typeface="Roboto"/>
                <a:cs typeface="Roboto"/>
                <a:sym typeface="Roboto"/>
              </a:rPr>
              <a:t>Close to 800 000 people die due to suicide every year, which is one person every 40 seconds. </a:t>
            </a:r>
            <a:endParaRPr sz="1500">
              <a:solidFill>
                <a:srgbClr val="333333"/>
              </a:solidFill>
              <a:highlight>
                <a:srgbClr val="FFFFFF"/>
              </a:highlight>
              <a:latin typeface="Roboto"/>
              <a:ea typeface="Roboto"/>
              <a:cs typeface="Roboto"/>
              <a:sym typeface="Roboto"/>
            </a:endParaRPr>
          </a:p>
          <a:p>
            <a:pPr indent="-323850" lvl="0" marL="457200" rtl="0" algn="l">
              <a:spcBef>
                <a:spcPts val="0"/>
              </a:spcBef>
              <a:spcAft>
                <a:spcPts val="0"/>
              </a:spcAft>
              <a:buClr>
                <a:srgbClr val="333333"/>
              </a:buClr>
              <a:buSzPts val="1500"/>
              <a:buFont typeface="Roboto"/>
              <a:buChar char="●"/>
            </a:pPr>
            <a:r>
              <a:rPr lang="en" sz="1500">
                <a:solidFill>
                  <a:srgbClr val="333333"/>
                </a:solidFill>
                <a:highlight>
                  <a:srgbClr val="FFFFFF"/>
                </a:highlight>
                <a:latin typeface="Roboto"/>
                <a:ea typeface="Roboto"/>
                <a:cs typeface="Roboto"/>
                <a:sym typeface="Roboto"/>
              </a:rPr>
              <a:t>Suicide is the second leading cause of death among 15-24 year olds globally.</a:t>
            </a:r>
            <a:endParaRPr sz="1500">
              <a:solidFill>
                <a:srgbClr val="333333"/>
              </a:solidFill>
              <a:highlight>
                <a:srgbClr val="FFFFFF"/>
              </a:highlight>
              <a:latin typeface="Roboto"/>
              <a:ea typeface="Roboto"/>
              <a:cs typeface="Roboto"/>
              <a:sym typeface="Roboto"/>
            </a:endParaRPr>
          </a:p>
          <a:p>
            <a:pPr indent="-323850" lvl="0" marL="457200" rtl="0" algn="l">
              <a:spcBef>
                <a:spcPts val="0"/>
              </a:spcBef>
              <a:spcAft>
                <a:spcPts val="0"/>
              </a:spcAft>
              <a:buClr>
                <a:srgbClr val="333333"/>
              </a:buClr>
              <a:buSzPts val="1500"/>
              <a:buFont typeface="Roboto"/>
              <a:buChar char="●"/>
            </a:pPr>
            <a:r>
              <a:rPr lang="en" sz="1500">
                <a:solidFill>
                  <a:srgbClr val="333333"/>
                </a:solidFill>
                <a:highlight>
                  <a:srgbClr val="FFFFFF"/>
                </a:highlight>
                <a:latin typeface="Roboto"/>
                <a:ea typeface="Roboto"/>
                <a:cs typeface="Roboto"/>
                <a:sym typeface="Roboto"/>
              </a:rPr>
              <a:t>Depression and stress are the leading causes of suicide. </a:t>
            </a:r>
            <a:endParaRPr sz="1500">
              <a:solidFill>
                <a:srgbClr val="333333"/>
              </a:solidFill>
              <a:highlight>
                <a:srgbClr val="FFFFFF"/>
              </a:highlight>
              <a:latin typeface="Roboto"/>
              <a:ea typeface="Roboto"/>
              <a:cs typeface="Roboto"/>
              <a:sym typeface="Roboto"/>
            </a:endParaRPr>
          </a:p>
          <a:p>
            <a:pPr indent="0" lvl="0" marL="0" rtl="0" algn="l">
              <a:spcBef>
                <a:spcPts val="1600"/>
              </a:spcBef>
              <a:spcAft>
                <a:spcPts val="0"/>
              </a:spcAft>
              <a:buNone/>
            </a:pPr>
            <a:r>
              <a:rPr lang="en" sz="1500">
                <a:solidFill>
                  <a:srgbClr val="222222"/>
                </a:solidFill>
                <a:highlight>
                  <a:srgbClr val="FFFFFF"/>
                </a:highlight>
                <a:latin typeface="Roboto"/>
                <a:ea typeface="Roboto"/>
                <a:cs typeface="Roboto"/>
                <a:sym typeface="Roboto"/>
              </a:rPr>
              <a:t>The </a:t>
            </a:r>
            <a:r>
              <a:rPr b="1" lang="en" sz="1500">
                <a:solidFill>
                  <a:srgbClr val="222222"/>
                </a:solidFill>
                <a:highlight>
                  <a:srgbClr val="FFFFFF"/>
                </a:highlight>
                <a:latin typeface="Roboto"/>
                <a:ea typeface="Roboto"/>
                <a:cs typeface="Roboto"/>
                <a:sym typeface="Roboto"/>
              </a:rPr>
              <a:t>Human Development Index</a:t>
            </a:r>
            <a:r>
              <a:rPr lang="en" sz="1500">
                <a:solidFill>
                  <a:srgbClr val="222222"/>
                </a:solidFill>
                <a:highlight>
                  <a:srgbClr val="FFFFFF"/>
                </a:highlight>
                <a:latin typeface="Roboto"/>
                <a:ea typeface="Roboto"/>
                <a:cs typeface="Roboto"/>
                <a:sym typeface="Roboto"/>
              </a:rPr>
              <a:t> (</a:t>
            </a:r>
            <a:r>
              <a:rPr b="1" lang="en" sz="1500">
                <a:solidFill>
                  <a:srgbClr val="222222"/>
                </a:solidFill>
                <a:highlight>
                  <a:srgbClr val="FFFFFF"/>
                </a:highlight>
                <a:latin typeface="Roboto"/>
                <a:ea typeface="Roboto"/>
                <a:cs typeface="Roboto"/>
                <a:sym typeface="Roboto"/>
              </a:rPr>
              <a:t>HDI</a:t>
            </a:r>
            <a:r>
              <a:rPr lang="en" sz="1500">
                <a:solidFill>
                  <a:srgbClr val="222222"/>
                </a:solidFill>
                <a:highlight>
                  <a:srgbClr val="FFFFFF"/>
                </a:highlight>
                <a:latin typeface="Roboto"/>
                <a:ea typeface="Roboto"/>
                <a:cs typeface="Roboto"/>
                <a:sym typeface="Roboto"/>
              </a:rPr>
              <a:t>) is used to measure a country's overall achievement in its social and economic dimensions, which are based on the health of people, their level of education attainment and their standard of living.</a:t>
            </a:r>
            <a:endParaRPr sz="1500">
              <a:solidFill>
                <a:srgbClr val="333333"/>
              </a:solidFill>
              <a:highlight>
                <a:srgbClr val="FFFFFF"/>
              </a:highlight>
              <a:latin typeface="Roboto"/>
              <a:ea typeface="Roboto"/>
              <a:cs typeface="Roboto"/>
              <a:sym typeface="Roboto"/>
            </a:endParaRPr>
          </a:p>
          <a:p>
            <a:pPr indent="0" lvl="0" marL="0" rtl="0" algn="l">
              <a:spcBef>
                <a:spcPts val="1600"/>
              </a:spcBef>
              <a:spcAft>
                <a:spcPts val="0"/>
              </a:spcAft>
              <a:buNone/>
            </a:pPr>
            <a:r>
              <a:rPr lang="en" sz="1500">
                <a:solidFill>
                  <a:srgbClr val="333333"/>
                </a:solidFill>
                <a:highlight>
                  <a:srgbClr val="FFFFFF"/>
                </a:highlight>
                <a:latin typeface="Roboto"/>
                <a:ea typeface="Roboto"/>
                <a:cs typeface="Roboto"/>
                <a:sym typeface="Roboto"/>
              </a:rPr>
              <a:t>The </a:t>
            </a:r>
            <a:r>
              <a:rPr b="1" lang="en" sz="1500">
                <a:solidFill>
                  <a:srgbClr val="333333"/>
                </a:solidFill>
                <a:highlight>
                  <a:srgbClr val="FFFFFF"/>
                </a:highlight>
                <a:latin typeface="Roboto"/>
                <a:ea typeface="Roboto"/>
                <a:cs typeface="Roboto"/>
                <a:sym typeface="Roboto"/>
              </a:rPr>
              <a:t>Gross Development Product (GDP) </a:t>
            </a:r>
            <a:r>
              <a:rPr lang="en" sz="1500">
                <a:solidFill>
                  <a:srgbClr val="222222"/>
                </a:solidFill>
                <a:highlight>
                  <a:srgbClr val="FFFFFF"/>
                </a:highlight>
                <a:latin typeface="Roboto"/>
                <a:ea typeface="Roboto"/>
                <a:cs typeface="Roboto"/>
                <a:sym typeface="Roboto"/>
              </a:rPr>
              <a:t>is the standard measure of the value added created through the production of goods and services in a country during a certain period. </a:t>
            </a:r>
            <a:endParaRPr sz="1500">
              <a:solidFill>
                <a:srgbClr val="333333"/>
              </a:solidFill>
              <a:highlight>
                <a:srgbClr val="FFFFFF"/>
              </a:highlight>
              <a:latin typeface="Roboto"/>
              <a:ea typeface="Roboto"/>
              <a:cs typeface="Roboto"/>
              <a:sym typeface="Roboto"/>
            </a:endParaRPr>
          </a:p>
          <a:p>
            <a:pPr indent="0" lvl="0" marL="0" rtl="0" algn="l">
              <a:spcBef>
                <a:spcPts val="1600"/>
              </a:spcBef>
              <a:spcAft>
                <a:spcPts val="0"/>
              </a:spcAft>
              <a:buNone/>
            </a:pPr>
            <a:r>
              <a:t/>
            </a:r>
            <a:endParaRPr sz="1500">
              <a:solidFill>
                <a:srgbClr val="333333"/>
              </a:solidFill>
              <a:highlight>
                <a:srgbClr val="FFFFFF"/>
              </a:highlight>
              <a:latin typeface="Roboto"/>
              <a:ea typeface="Roboto"/>
              <a:cs typeface="Roboto"/>
              <a:sym typeface="Roboto"/>
            </a:endParaRPr>
          </a:p>
          <a:p>
            <a:pPr indent="0" lvl="0" marL="457200" rtl="0" algn="l">
              <a:spcBef>
                <a:spcPts val="1600"/>
              </a:spcBef>
              <a:spcAft>
                <a:spcPts val="1600"/>
              </a:spcAft>
              <a:buNone/>
            </a:pPr>
            <a:r>
              <a:t/>
            </a:r>
            <a:endParaRPr sz="15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00" name="Shape 200"/>
        <p:cNvGrpSpPr/>
        <p:nvPr/>
      </p:nvGrpSpPr>
      <p:grpSpPr>
        <a:xfrm>
          <a:off x="0" y="0"/>
          <a:ext cx="0" cy="0"/>
          <a:chOff x="0" y="0"/>
          <a:chExt cx="0" cy="0"/>
        </a:xfrm>
      </p:grpSpPr>
      <p:sp>
        <p:nvSpPr>
          <p:cNvPr id="201" name="Google Shape;201;p34"/>
          <p:cNvSpPr txBox="1"/>
          <p:nvPr>
            <p:ph type="title"/>
          </p:nvPr>
        </p:nvSpPr>
        <p:spPr>
          <a:xfrm>
            <a:off x="311700" y="207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674EA7"/>
                </a:solidFill>
                <a:latin typeface="PT Sans Narrow"/>
                <a:ea typeface="PT Sans Narrow"/>
                <a:cs typeface="PT Sans Narrow"/>
                <a:sym typeface="PT Sans Narrow"/>
              </a:rPr>
              <a:t>Answering the question of whether or not any data is normal, none of the data of any column in our dataset is normal.</a:t>
            </a:r>
            <a:endParaRPr b="1" sz="2000">
              <a:solidFill>
                <a:srgbClr val="674EA7"/>
              </a:solidFill>
              <a:latin typeface="PT Sans Narrow"/>
              <a:ea typeface="PT Sans Narrow"/>
              <a:cs typeface="PT Sans Narrow"/>
              <a:sym typeface="PT Sans Narrow"/>
            </a:endParaRPr>
          </a:p>
        </p:txBody>
      </p:sp>
      <p:pic>
        <p:nvPicPr>
          <p:cNvPr id="202" name="Google Shape;202;p34"/>
          <p:cNvPicPr preferRelativeResize="0"/>
          <p:nvPr/>
        </p:nvPicPr>
        <p:blipFill>
          <a:blip r:embed="rId3">
            <a:alphaModFix/>
          </a:blip>
          <a:stretch>
            <a:fillRect/>
          </a:stretch>
        </p:blipFill>
        <p:spPr>
          <a:xfrm>
            <a:off x="423975" y="1478538"/>
            <a:ext cx="3154899" cy="2619726"/>
          </a:xfrm>
          <a:prstGeom prst="rect">
            <a:avLst/>
          </a:prstGeom>
          <a:noFill/>
          <a:ln>
            <a:noFill/>
          </a:ln>
        </p:spPr>
      </p:pic>
      <p:sp>
        <p:nvSpPr>
          <p:cNvPr id="203" name="Google Shape;203;p34"/>
          <p:cNvSpPr txBox="1"/>
          <p:nvPr/>
        </p:nvSpPr>
        <p:spPr>
          <a:xfrm>
            <a:off x="4416700" y="1355750"/>
            <a:ext cx="4081200" cy="286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04" name="Google Shape;204;p34"/>
          <p:cNvPicPr preferRelativeResize="0"/>
          <p:nvPr/>
        </p:nvPicPr>
        <p:blipFill>
          <a:blip r:embed="rId4">
            <a:alphaModFix/>
          </a:blip>
          <a:stretch>
            <a:fillRect/>
          </a:stretch>
        </p:blipFill>
        <p:spPr>
          <a:xfrm>
            <a:off x="4572000" y="1478550"/>
            <a:ext cx="3658501" cy="2619725"/>
          </a:xfrm>
          <a:prstGeom prst="rect">
            <a:avLst/>
          </a:prstGeom>
          <a:noFill/>
          <a:ln>
            <a:noFill/>
          </a:ln>
        </p:spPr>
      </p:pic>
      <p:sp>
        <p:nvSpPr>
          <p:cNvPr id="205" name="Google Shape;205;p34"/>
          <p:cNvSpPr txBox="1"/>
          <p:nvPr/>
        </p:nvSpPr>
        <p:spPr>
          <a:xfrm>
            <a:off x="447250" y="4248975"/>
            <a:ext cx="3270600" cy="69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Roboto"/>
                <a:ea typeface="Roboto"/>
                <a:cs typeface="Roboto"/>
                <a:sym typeface="Roboto"/>
              </a:rPr>
              <a:t>The histogram for gdp per capita, is right skewed with a skew factor of 1.47.</a:t>
            </a:r>
            <a:endParaRPr sz="1500">
              <a:latin typeface="Roboto"/>
              <a:ea typeface="Roboto"/>
              <a:cs typeface="Roboto"/>
              <a:sym typeface="Roboto"/>
            </a:endParaRPr>
          </a:p>
        </p:txBody>
      </p:sp>
      <p:sp>
        <p:nvSpPr>
          <p:cNvPr id="206" name="Google Shape;206;p34"/>
          <p:cNvSpPr txBox="1"/>
          <p:nvPr/>
        </p:nvSpPr>
        <p:spPr>
          <a:xfrm>
            <a:off x="5142150" y="4248975"/>
            <a:ext cx="3270600" cy="69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Roboto"/>
                <a:ea typeface="Roboto"/>
                <a:cs typeface="Roboto"/>
                <a:sym typeface="Roboto"/>
              </a:rPr>
              <a:t>The histogram for HDI for year, is left skewed with a skew factor of -0.70.</a:t>
            </a:r>
            <a:endParaRPr sz="1500">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10" name="Shape 210"/>
        <p:cNvGrpSpPr/>
        <p:nvPr/>
      </p:nvGrpSpPr>
      <p:grpSpPr>
        <a:xfrm>
          <a:off x="0" y="0"/>
          <a:ext cx="0" cy="0"/>
          <a:chOff x="0" y="0"/>
          <a:chExt cx="0" cy="0"/>
        </a:xfrm>
      </p:grpSpPr>
      <p:sp>
        <p:nvSpPr>
          <p:cNvPr id="211" name="Google Shape;211;p35"/>
          <p:cNvSpPr txBox="1"/>
          <p:nvPr>
            <p:ph type="title"/>
          </p:nvPr>
        </p:nvSpPr>
        <p:spPr>
          <a:xfrm>
            <a:off x="311700" y="223625"/>
            <a:ext cx="8520600" cy="794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900">
                <a:solidFill>
                  <a:srgbClr val="8E7CC3"/>
                </a:solidFill>
                <a:latin typeface="PT Sans Narrow"/>
                <a:ea typeface="PT Sans Narrow"/>
                <a:cs typeface="PT Sans Narrow"/>
                <a:sym typeface="PT Sans Narrow"/>
              </a:rPr>
              <a:t>None of our data in any of the columns in our dataset is normal, hence we tried normalizing the data. Data can be normalized using several methods.</a:t>
            </a:r>
            <a:endParaRPr b="1" sz="1900">
              <a:solidFill>
                <a:srgbClr val="8E7CC3"/>
              </a:solidFill>
              <a:latin typeface="PT Sans Narrow"/>
              <a:ea typeface="PT Sans Narrow"/>
              <a:cs typeface="PT Sans Narrow"/>
              <a:sym typeface="PT Sans Narrow"/>
            </a:endParaRPr>
          </a:p>
        </p:txBody>
      </p:sp>
      <p:sp>
        <p:nvSpPr>
          <p:cNvPr id="212" name="Google Shape;212;p35"/>
          <p:cNvSpPr txBox="1"/>
          <p:nvPr>
            <p:ph idx="1" type="body"/>
          </p:nvPr>
        </p:nvSpPr>
        <p:spPr>
          <a:xfrm>
            <a:off x="311700" y="1137275"/>
            <a:ext cx="85206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222222"/>
                </a:solidFill>
                <a:latin typeface="Roboto"/>
                <a:ea typeface="Roboto"/>
                <a:cs typeface="Roboto"/>
                <a:sym typeface="Roboto"/>
              </a:rPr>
              <a:t>(i) Logarithmic transformation                           (ii) Square transformation</a:t>
            </a:r>
            <a:endParaRPr sz="1700">
              <a:solidFill>
                <a:srgbClr val="222222"/>
              </a:solidFill>
              <a:latin typeface="Roboto"/>
              <a:ea typeface="Roboto"/>
              <a:cs typeface="Roboto"/>
              <a:sym typeface="Roboto"/>
            </a:endParaRPr>
          </a:p>
          <a:p>
            <a:pPr indent="0" lvl="0" marL="0" rtl="0" algn="l">
              <a:spcBef>
                <a:spcPts val="1600"/>
              </a:spcBef>
              <a:spcAft>
                <a:spcPts val="0"/>
              </a:spcAft>
              <a:buNone/>
            </a:pPr>
            <a:r>
              <a:rPr lang="en">
                <a:solidFill>
                  <a:srgbClr val="85200C"/>
                </a:solidFill>
              </a:rPr>
              <a:t>                                                                           </a:t>
            </a:r>
            <a:endParaRPr>
              <a:solidFill>
                <a:srgbClr val="85200C"/>
              </a:solidFill>
            </a:endParaRPr>
          </a:p>
          <a:p>
            <a:pPr indent="0" lvl="0" marL="0" rtl="0" algn="l">
              <a:spcBef>
                <a:spcPts val="1600"/>
              </a:spcBef>
              <a:spcAft>
                <a:spcPts val="0"/>
              </a:spcAft>
              <a:buNone/>
            </a:pPr>
            <a:r>
              <a:rPr lang="en">
                <a:solidFill>
                  <a:srgbClr val="85200C"/>
                </a:solidFill>
              </a:rPr>
              <a:t>                                                               </a:t>
            </a:r>
            <a:endParaRPr>
              <a:solidFill>
                <a:srgbClr val="85200C"/>
              </a:solidFill>
            </a:endParaRPr>
          </a:p>
          <a:p>
            <a:pPr indent="0" lvl="0" marL="0" rtl="0" algn="l">
              <a:spcBef>
                <a:spcPts val="1600"/>
              </a:spcBef>
              <a:spcAft>
                <a:spcPts val="0"/>
              </a:spcAft>
              <a:buNone/>
            </a:pPr>
            <a:r>
              <a:t/>
            </a:r>
            <a:endParaRPr>
              <a:solidFill>
                <a:srgbClr val="85200C"/>
              </a:solidFill>
            </a:endParaRPr>
          </a:p>
          <a:p>
            <a:pPr indent="0" lvl="0" marL="0" rtl="0" algn="l">
              <a:spcBef>
                <a:spcPts val="1600"/>
              </a:spcBef>
              <a:spcAft>
                <a:spcPts val="0"/>
              </a:spcAft>
              <a:buNone/>
            </a:pPr>
            <a:r>
              <a:rPr lang="en" sz="1700">
                <a:solidFill>
                  <a:srgbClr val="85200C"/>
                </a:solidFill>
              </a:rPr>
              <a:t>                </a:t>
            </a:r>
            <a:endParaRPr sz="1700">
              <a:solidFill>
                <a:srgbClr val="85200C"/>
              </a:solidFill>
            </a:endParaRPr>
          </a:p>
          <a:p>
            <a:pPr indent="0" lvl="0" marL="0" rtl="0" algn="l">
              <a:spcBef>
                <a:spcPts val="1600"/>
              </a:spcBef>
              <a:spcAft>
                <a:spcPts val="0"/>
              </a:spcAft>
              <a:buNone/>
            </a:pPr>
            <a:r>
              <a:rPr lang="en"/>
              <a:t>                                                                     </a:t>
            </a:r>
            <a:endParaRPr/>
          </a:p>
          <a:p>
            <a:pPr indent="0" lvl="0" marL="0" rtl="0" algn="l">
              <a:spcBef>
                <a:spcPts val="1600"/>
              </a:spcBef>
              <a:spcAft>
                <a:spcPts val="0"/>
              </a:spcAft>
              <a:buNone/>
            </a:pPr>
            <a:r>
              <a:rPr lang="en"/>
              <a:t>                                           </a:t>
            </a:r>
            <a:endParaRPr/>
          </a:p>
          <a:p>
            <a:pPr indent="0" lvl="0" marL="0" rtl="0" algn="l">
              <a:spcBef>
                <a:spcPts val="1600"/>
              </a:spcBef>
              <a:spcAft>
                <a:spcPts val="1600"/>
              </a:spcAft>
              <a:buNone/>
            </a:pPr>
            <a:r>
              <a:rPr lang="en"/>
              <a:t>                                                            </a:t>
            </a:r>
            <a:endParaRPr/>
          </a:p>
        </p:txBody>
      </p:sp>
      <p:pic>
        <p:nvPicPr>
          <p:cNvPr id="213" name="Google Shape;213;p35"/>
          <p:cNvPicPr preferRelativeResize="0"/>
          <p:nvPr/>
        </p:nvPicPr>
        <p:blipFill>
          <a:blip r:embed="rId3">
            <a:alphaModFix/>
          </a:blip>
          <a:stretch>
            <a:fillRect/>
          </a:stretch>
        </p:blipFill>
        <p:spPr>
          <a:xfrm>
            <a:off x="525975" y="1551425"/>
            <a:ext cx="2847024" cy="1397700"/>
          </a:xfrm>
          <a:prstGeom prst="rect">
            <a:avLst/>
          </a:prstGeom>
          <a:noFill/>
          <a:ln>
            <a:noFill/>
          </a:ln>
        </p:spPr>
      </p:pic>
      <p:pic>
        <p:nvPicPr>
          <p:cNvPr id="214" name="Google Shape;214;p35"/>
          <p:cNvPicPr preferRelativeResize="0"/>
          <p:nvPr/>
        </p:nvPicPr>
        <p:blipFill>
          <a:blip r:embed="rId4">
            <a:alphaModFix/>
          </a:blip>
          <a:stretch>
            <a:fillRect/>
          </a:stretch>
        </p:blipFill>
        <p:spPr>
          <a:xfrm>
            <a:off x="4515725" y="1565863"/>
            <a:ext cx="3048726" cy="1489950"/>
          </a:xfrm>
          <a:prstGeom prst="rect">
            <a:avLst/>
          </a:prstGeom>
          <a:noFill/>
          <a:ln>
            <a:noFill/>
          </a:ln>
        </p:spPr>
      </p:pic>
      <p:pic>
        <p:nvPicPr>
          <p:cNvPr id="215" name="Google Shape;215;p35"/>
          <p:cNvPicPr preferRelativeResize="0"/>
          <p:nvPr/>
        </p:nvPicPr>
        <p:blipFill>
          <a:blip r:embed="rId5">
            <a:alphaModFix/>
          </a:blip>
          <a:stretch>
            <a:fillRect/>
          </a:stretch>
        </p:blipFill>
        <p:spPr>
          <a:xfrm>
            <a:off x="383862" y="3554325"/>
            <a:ext cx="3131249" cy="1589174"/>
          </a:xfrm>
          <a:prstGeom prst="rect">
            <a:avLst/>
          </a:prstGeom>
          <a:noFill/>
          <a:ln>
            <a:noFill/>
          </a:ln>
        </p:spPr>
      </p:pic>
      <p:pic>
        <p:nvPicPr>
          <p:cNvPr id="216" name="Google Shape;216;p35"/>
          <p:cNvPicPr preferRelativeResize="0"/>
          <p:nvPr/>
        </p:nvPicPr>
        <p:blipFill>
          <a:blip r:embed="rId6">
            <a:alphaModFix/>
          </a:blip>
          <a:stretch>
            <a:fillRect/>
          </a:stretch>
        </p:blipFill>
        <p:spPr>
          <a:xfrm>
            <a:off x="4710119" y="3603938"/>
            <a:ext cx="2659930" cy="1489950"/>
          </a:xfrm>
          <a:prstGeom prst="rect">
            <a:avLst/>
          </a:prstGeom>
          <a:noFill/>
          <a:ln>
            <a:noFill/>
          </a:ln>
        </p:spPr>
      </p:pic>
      <p:sp>
        <p:nvSpPr>
          <p:cNvPr id="217" name="Google Shape;217;p35"/>
          <p:cNvSpPr txBox="1"/>
          <p:nvPr/>
        </p:nvSpPr>
        <p:spPr>
          <a:xfrm>
            <a:off x="311700" y="3021025"/>
            <a:ext cx="3131400" cy="46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700">
                <a:latin typeface="Lato"/>
                <a:ea typeface="Lato"/>
                <a:cs typeface="Lato"/>
                <a:sym typeface="Lato"/>
              </a:rPr>
              <a:t>(iii)Exponential transformation</a:t>
            </a:r>
            <a:endParaRPr sz="1700">
              <a:latin typeface="Lato"/>
              <a:ea typeface="Lato"/>
              <a:cs typeface="Lato"/>
              <a:sym typeface="Lato"/>
            </a:endParaRPr>
          </a:p>
        </p:txBody>
      </p:sp>
      <p:sp>
        <p:nvSpPr>
          <p:cNvPr id="218" name="Google Shape;218;p35"/>
          <p:cNvSpPr txBox="1"/>
          <p:nvPr/>
        </p:nvSpPr>
        <p:spPr>
          <a:xfrm>
            <a:off x="4745138" y="2992675"/>
            <a:ext cx="2589900" cy="51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700">
                <a:latin typeface="Lato"/>
                <a:ea typeface="Lato"/>
                <a:cs typeface="Lato"/>
                <a:sym typeface="Lato"/>
              </a:rPr>
              <a:t>(iv)Box transformation</a:t>
            </a:r>
            <a:endParaRPr sz="1700">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22" name="Shape 222"/>
        <p:cNvGrpSpPr/>
        <p:nvPr/>
      </p:nvGrpSpPr>
      <p:grpSpPr>
        <a:xfrm>
          <a:off x="0" y="0"/>
          <a:ext cx="0" cy="0"/>
          <a:chOff x="0" y="0"/>
          <a:chExt cx="0" cy="0"/>
        </a:xfrm>
      </p:grpSpPr>
      <p:sp>
        <p:nvSpPr>
          <p:cNvPr id="223" name="Google Shape;223;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u="sng">
                <a:solidFill>
                  <a:srgbClr val="674EA7"/>
                </a:solidFill>
                <a:latin typeface="PT Sans Narrow"/>
                <a:ea typeface="PT Sans Narrow"/>
                <a:cs typeface="PT Sans Narrow"/>
                <a:sym typeface="PT Sans Narrow"/>
              </a:rPr>
              <a:t>SKEW OF THE DATA</a:t>
            </a:r>
            <a:endParaRPr b="1" u="sng">
              <a:solidFill>
                <a:srgbClr val="674EA7"/>
              </a:solidFill>
              <a:latin typeface="PT Sans Narrow"/>
              <a:ea typeface="PT Sans Narrow"/>
              <a:cs typeface="PT Sans Narrow"/>
              <a:sym typeface="PT Sans Narrow"/>
            </a:endParaRPr>
          </a:p>
        </p:txBody>
      </p:sp>
      <p:sp>
        <p:nvSpPr>
          <p:cNvPr id="224" name="Google Shape;224;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8E7CC3"/>
                </a:solidFill>
                <a:latin typeface="Roboto"/>
                <a:ea typeface="Roboto"/>
                <a:cs typeface="Roboto"/>
                <a:sym typeface="Roboto"/>
              </a:rPr>
              <a:t>Skew factors of the previously mentioned transformation methods:</a:t>
            </a:r>
            <a:endParaRPr b="1" sz="1700">
              <a:solidFill>
                <a:srgbClr val="8E7CC3"/>
              </a:solidFill>
              <a:latin typeface="Roboto"/>
              <a:ea typeface="Roboto"/>
              <a:cs typeface="Roboto"/>
              <a:sym typeface="Roboto"/>
            </a:endParaRPr>
          </a:p>
          <a:p>
            <a:pPr indent="0" lvl="0" marL="0" rtl="0" algn="l">
              <a:spcBef>
                <a:spcPts val="1600"/>
              </a:spcBef>
              <a:spcAft>
                <a:spcPts val="1600"/>
              </a:spcAft>
              <a:buNone/>
            </a:pPr>
            <a:r>
              <a:t/>
            </a:r>
            <a:endParaRPr sz="1600">
              <a:solidFill>
                <a:schemeClr val="dk1"/>
              </a:solidFill>
            </a:endParaRPr>
          </a:p>
        </p:txBody>
      </p:sp>
      <p:pic>
        <p:nvPicPr>
          <p:cNvPr id="225" name="Google Shape;225;p36"/>
          <p:cNvPicPr preferRelativeResize="0"/>
          <p:nvPr/>
        </p:nvPicPr>
        <p:blipFill>
          <a:blip r:embed="rId3">
            <a:alphaModFix/>
          </a:blip>
          <a:stretch>
            <a:fillRect/>
          </a:stretch>
        </p:blipFill>
        <p:spPr>
          <a:xfrm>
            <a:off x="131375" y="1660575"/>
            <a:ext cx="4583275" cy="3119525"/>
          </a:xfrm>
          <a:prstGeom prst="rect">
            <a:avLst/>
          </a:prstGeom>
          <a:noFill/>
          <a:ln>
            <a:noFill/>
          </a:ln>
        </p:spPr>
      </p:pic>
      <p:sp>
        <p:nvSpPr>
          <p:cNvPr id="226" name="Google Shape;226;p36"/>
          <p:cNvSpPr txBox="1"/>
          <p:nvPr/>
        </p:nvSpPr>
        <p:spPr>
          <a:xfrm>
            <a:off x="5213375" y="1719150"/>
            <a:ext cx="3618600" cy="3214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700">
                <a:solidFill>
                  <a:srgbClr val="222222"/>
                </a:solidFill>
                <a:latin typeface="Roboto"/>
                <a:ea typeface="Roboto"/>
                <a:cs typeface="Roboto"/>
                <a:sym typeface="Roboto"/>
              </a:rPr>
              <a:t>As we can see, the exponential transformation yields the lowest skew factor and is hence the best method to normalize the data, for this particular variable which is GDP per capita.</a:t>
            </a:r>
            <a:endParaRPr sz="1700">
              <a:solidFill>
                <a:srgbClr val="222222"/>
              </a:solidFill>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7"/>
          <p:cNvSpPr txBox="1"/>
          <p:nvPr>
            <p:ph type="title"/>
          </p:nvPr>
        </p:nvSpPr>
        <p:spPr>
          <a:xfrm>
            <a:off x="271425" y="2683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u="sng">
                <a:solidFill>
                  <a:srgbClr val="674EA7"/>
                </a:solidFill>
                <a:latin typeface="PT Sans Narrow"/>
                <a:ea typeface="PT Sans Narrow"/>
                <a:cs typeface="PT Sans Narrow"/>
                <a:sym typeface="PT Sans Narrow"/>
              </a:rPr>
              <a:t>HYPOTHESIS TESTING</a:t>
            </a:r>
            <a:endParaRPr b="1" u="sng">
              <a:solidFill>
                <a:srgbClr val="674EA7"/>
              </a:solidFill>
              <a:latin typeface="PT Sans Narrow"/>
              <a:ea typeface="PT Sans Narrow"/>
              <a:cs typeface="PT Sans Narrow"/>
              <a:sym typeface="PT Sans Narrow"/>
            </a:endParaRPr>
          </a:p>
        </p:txBody>
      </p:sp>
      <p:sp>
        <p:nvSpPr>
          <p:cNvPr id="232" name="Google Shape;232;p37"/>
          <p:cNvSpPr txBox="1"/>
          <p:nvPr>
            <p:ph idx="1" type="body"/>
          </p:nvPr>
        </p:nvSpPr>
        <p:spPr>
          <a:xfrm>
            <a:off x="180825" y="841050"/>
            <a:ext cx="8611200" cy="386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Roboto"/>
                <a:ea typeface="Roboto"/>
                <a:cs typeface="Roboto"/>
                <a:sym typeface="Roboto"/>
              </a:rPr>
              <a:t>Research Hypothesis 1:</a:t>
            </a:r>
            <a:endParaRPr b="1">
              <a:latin typeface="Roboto"/>
              <a:ea typeface="Roboto"/>
              <a:cs typeface="Roboto"/>
              <a:sym typeface="Roboto"/>
            </a:endParaRPr>
          </a:p>
          <a:p>
            <a:pPr indent="0" lvl="0" marL="0" rtl="0" algn="l">
              <a:spcBef>
                <a:spcPts val="1600"/>
              </a:spcBef>
              <a:spcAft>
                <a:spcPts val="0"/>
              </a:spcAft>
              <a:buNone/>
            </a:pPr>
            <a:r>
              <a:rPr lang="en">
                <a:latin typeface="Roboto"/>
                <a:ea typeface="Roboto"/>
                <a:cs typeface="Roboto"/>
                <a:sym typeface="Roboto"/>
              </a:rPr>
              <a:t>A set of countries whose HDI was greater than 0.801325 wanted to prove that their mean suicides_per_100k in 2003 would be lesser than the population mean suicides_per_100k. </a:t>
            </a:r>
            <a:r>
              <a:rPr i="1" lang="en" sz="1600"/>
              <a:t>ie. 12.588647(2.368484- logged value)</a:t>
            </a:r>
            <a:endParaRPr i="1" sz="1600"/>
          </a:p>
          <a:p>
            <a:pPr indent="0" lvl="0" marL="0" rtl="0" algn="l">
              <a:spcBef>
                <a:spcPts val="1600"/>
              </a:spcBef>
              <a:spcAft>
                <a:spcPts val="0"/>
              </a:spcAft>
              <a:buNone/>
            </a:pPr>
            <a:r>
              <a:t/>
            </a:r>
            <a:endParaRPr i="1" sz="1600"/>
          </a:p>
          <a:p>
            <a:pPr indent="0" lvl="0" marL="0" rtl="0" algn="l">
              <a:spcBef>
                <a:spcPts val="1600"/>
              </a:spcBef>
              <a:spcAft>
                <a:spcPts val="0"/>
              </a:spcAft>
              <a:buClr>
                <a:schemeClr val="dk1"/>
              </a:buClr>
              <a:buSzPts val="1100"/>
              <a:buFont typeface="Arial"/>
              <a:buNone/>
            </a:pPr>
            <a:r>
              <a:rPr lang="en">
                <a:latin typeface="Roboto"/>
                <a:ea typeface="Roboto"/>
                <a:cs typeface="Roboto"/>
                <a:sym typeface="Roboto"/>
              </a:rPr>
              <a:t>#H0:The total suicides_per_100k is </a:t>
            </a:r>
            <a:r>
              <a:rPr i="1" lang="en"/>
              <a:t>𝝁 </a:t>
            </a:r>
            <a:r>
              <a:rPr lang="en">
                <a:latin typeface="Roboto"/>
                <a:ea typeface="Roboto"/>
                <a:cs typeface="Roboto"/>
                <a:sym typeface="Roboto"/>
              </a:rPr>
              <a:t> &gt;= </a:t>
            </a:r>
            <a:r>
              <a:rPr i="1" lang="en" sz="1600"/>
              <a:t>2.368484</a:t>
            </a:r>
            <a:endParaRPr>
              <a:latin typeface="Roboto"/>
              <a:ea typeface="Roboto"/>
              <a:cs typeface="Roboto"/>
              <a:sym typeface="Roboto"/>
            </a:endParaRPr>
          </a:p>
          <a:p>
            <a:pPr indent="0" lvl="0" marL="0" rtl="0" algn="l">
              <a:spcBef>
                <a:spcPts val="1600"/>
              </a:spcBef>
              <a:spcAft>
                <a:spcPts val="0"/>
              </a:spcAft>
              <a:buClr>
                <a:schemeClr val="dk1"/>
              </a:buClr>
              <a:buSzPts val="1100"/>
              <a:buFont typeface="Arial"/>
              <a:buNone/>
            </a:pPr>
            <a:r>
              <a:rPr lang="en">
                <a:latin typeface="Roboto"/>
                <a:ea typeface="Roboto"/>
                <a:cs typeface="Roboto"/>
                <a:sym typeface="Roboto"/>
              </a:rPr>
              <a:t>#H1:The total suicides_per_100k is </a:t>
            </a:r>
            <a:r>
              <a:rPr i="1" lang="en"/>
              <a:t>𝝁 </a:t>
            </a:r>
            <a:r>
              <a:rPr lang="en">
                <a:latin typeface="Roboto"/>
                <a:ea typeface="Roboto"/>
                <a:cs typeface="Roboto"/>
                <a:sym typeface="Roboto"/>
              </a:rPr>
              <a:t>&lt; </a:t>
            </a:r>
            <a:r>
              <a:rPr i="1" lang="en" sz="1600"/>
              <a:t>2.368484</a:t>
            </a:r>
            <a:endParaRPr i="1" sz="1600"/>
          </a:p>
          <a:p>
            <a:pPr indent="0" lvl="0" marL="0" rtl="0" algn="l">
              <a:spcBef>
                <a:spcPts val="1600"/>
              </a:spcBef>
              <a:spcAft>
                <a:spcPts val="0"/>
              </a:spcAft>
              <a:buNone/>
            </a:pPr>
            <a:r>
              <a:rPr lang="en" sz="1400">
                <a:latin typeface="Roboto"/>
                <a:ea typeface="Roboto"/>
                <a:cs typeface="Roboto"/>
                <a:sym typeface="Roboto"/>
              </a:rPr>
              <a:t>Assuming H0 is true</a:t>
            </a:r>
            <a:endParaRPr sz="1400">
              <a:latin typeface="Roboto"/>
              <a:ea typeface="Roboto"/>
              <a:cs typeface="Roboto"/>
              <a:sym typeface="Roboto"/>
            </a:endParaRPr>
          </a:p>
          <a:p>
            <a:pPr indent="0" lvl="0" marL="0" rtl="0" algn="l">
              <a:spcBef>
                <a:spcPts val="1600"/>
              </a:spcBef>
              <a:spcAft>
                <a:spcPts val="1600"/>
              </a:spcAft>
              <a:buNone/>
            </a:pPr>
            <a:r>
              <a:rPr lang="en" sz="1400">
                <a:latin typeface="Roboto"/>
                <a:ea typeface="Roboto"/>
                <a:cs typeface="Roboto"/>
                <a:sym typeface="Roboto"/>
              </a:rPr>
              <a:t>We perform a one sample t test,  left tailed</a:t>
            </a:r>
            <a:endParaRPr sz="1400">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38"/>
          <p:cNvPicPr preferRelativeResize="0"/>
          <p:nvPr/>
        </p:nvPicPr>
        <p:blipFill>
          <a:blip r:embed="rId3">
            <a:alphaModFix/>
          </a:blip>
          <a:stretch>
            <a:fillRect/>
          </a:stretch>
        </p:blipFill>
        <p:spPr>
          <a:xfrm>
            <a:off x="311700" y="180525"/>
            <a:ext cx="5442100" cy="402125"/>
          </a:xfrm>
          <a:prstGeom prst="rect">
            <a:avLst/>
          </a:prstGeom>
          <a:noFill/>
          <a:ln>
            <a:noFill/>
          </a:ln>
        </p:spPr>
      </p:pic>
      <p:pic>
        <p:nvPicPr>
          <p:cNvPr id="238" name="Google Shape;238;p38"/>
          <p:cNvPicPr preferRelativeResize="0"/>
          <p:nvPr/>
        </p:nvPicPr>
        <p:blipFill>
          <a:blip r:embed="rId4">
            <a:alphaModFix/>
          </a:blip>
          <a:stretch>
            <a:fillRect/>
          </a:stretch>
        </p:blipFill>
        <p:spPr>
          <a:xfrm>
            <a:off x="311700" y="699800"/>
            <a:ext cx="3927675" cy="616950"/>
          </a:xfrm>
          <a:prstGeom prst="rect">
            <a:avLst/>
          </a:prstGeom>
          <a:noFill/>
          <a:ln>
            <a:noFill/>
          </a:ln>
        </p:spPr>
      </p:pic>
      <p:pic>
        <p:nvPicPr>
          <p:cNvPr id="239" name="Google Shape;239;p38"/>
          <p:cNvPicPr preferRelativeResize="0"/>
          <p:nvPr/>
        </p:nvPicPr>
        <p:blipFill>
          <a:blip r:embed="rId5">
            <a:alphaModFix/>
          </a:blip>
          <a:stretch>
            <a:fillRect/>
          </a:stretch>
        </p:blipFill>
        <p:spPr>
          <a:xfrm>
            <a:off x="311700" y="1524350"/>
            <a:ext cx="5442099" cy="2192845"/>
          </a:xfrm>
          <a:prstGeom prst="rect">
            <a:avLst/>
          </a:prstGeom>
          <a:noFill/>
          <a:ln>
            <a:noFill/>
          </a:ln>
        </p:spPr>
      </p:pic>
      <p:sp>
        <p:nvSpPr>
          <p:cNvPr id="240" name="Google Shape;240;p38"/>
          <p:cNvSpPr txBox="1"/>
          <p:nvPr/>
        </p:nvSpPr>
        <p:spPr>
          <a:xfrm>
            <a:off x="176025" y="3659950"/>
            <a:ext cx="8654400" cy="1104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latin typeface="Roboto"/>
                <a:ea typeface="Roboto"/>
                <a:cs typeface="Roboto"/>
                <a:sym typeface="Roboto"/>
              </a:rPr>
              <a:t>p=0.115</a:t>
            </a:r>
            <a:endParaRPr>
              <a:latin typeface="Roboto"/>
              <a:ea typeface="Roboto"/>
              <a:cs typeface="Roboto"/>
              <a:sym typeface="Roboto"/>
            </a:endParaRPr>
          </a:p>
          <a:p>
            <a:pPr indent="0" lvl="0" marL="0" marR="0" rtl="0" algn="l">
              <a:lnSpc>
                <a:spcPct val="100000"/>
              </a:lnSpc>
              <a:spcBef>
                <a:spcPts val="0"/>
              </a:spcBef>
              <a:spcAft>
                <a:spcPts val="0"/>
              </a:spcAft>
              <a:buNone/>
            </a:pPr>
            <a:r>
              <a:rPr b="1" lang="en">
                <a:latin typeface="Roboto"/>
                <a:ea typeface="Roboto"/>
                <a:cs typeface="Roboto"/>
                <a:sym typeface="Roboto"/>
              </a:rPr>
              <a:t>We fail to reject H0 as p&gt;0.05. </a:t>
            </a:r>
            <a:endParaRPr b="1">
              <a:latin typeface="Roboto"/>
              <a:ea typeface="Roboto"/>
              <a:cs typeface="Roboto"/>
              <a:sym typeface="Roboto"/>
            </a:endParaRPr>
          </a:p>
          <a:p>
            <a:pPr indent="0" lvl="0" marL="0" marR="0" rtl="0" algn="l">
              <a:lnSpc>
                <a:spcPct val="100000"/>
              </a:lnSpc>
              <a:spcBef>
                <a:spcPts val="0"/>
              </a:spcBef>
              <a:spcAft>
                <a:spcPts val="0"/>
              </a:spcAft>
              <a:buNone/>
            </a:pPr>
            <a:r>
              <a:rPr b="1" lang="en">
                <a:latin typeface="Roboto"/>
                <a:ea typeface="Roboto"/>
                <a:cs typeface="Roboto"/>
                <a:sym typeface="Roboto"/>
              </a:rPr>
              <a:t>H0 is plausible</a:t>
            </a:r>
            <a:endParaRPr b="1">
              <a:latin typeface="Roboto"/>
              <a:ea typeface="Roboto"/>
              <a:cs typeface="Roboto"/>
              <a:sym typeface="Roboto"/>
            </a:endParaRPr>
          </a:p>
          <a:p>
            <a:pPr indent="0" lvl="0" marL="0" marR="0" rtl="0" algn="l">
              <a:lnSpc>
                <a:spcPct val="100000"/>
              </a:lnSpc>
              <a:spcBef>
                <a:spcPts val="0"/>
              </a:spcBef>
              <a:spcAft>
                <a:spcPts val="0"/>
              </a:spcAft>
              <a:buNone/>
            </a:pPr>
            <a:r>
              <a:t/>
            </a:r>
            <a:endParaRPr>
              <a:latin typeface="Roboto"/>
              <a:ea typeface="Roboto"/>
              <a:cs typeface="Roboto"/>
              <a:sym typeface="Roboto"/>
            </a:endParaRPr>
          </a:p>
          <a:p>
            <a:pPr indent="0" lvl="0" marL="0" marR="0" rtl="0" algn="l">
              <a:lnSpc>
                <a:spcPct val="100000"/>
              </a:lnSpc>
              <a:spcBef>
                <a:spcPts val="0"/>
              </a:spcBef>
              <a:spcAft>
                <a:spcPts val="0"/>
              </a:spcAft>
              <a:buNone/>
            </a:pPr>
            <a:r>
              <a:rPr lang="en">
                <a:latin typeface="Roboto"/>
                <a:ea typeface="Roboto"/>
                <a:cs typeface="Roboto"/>
                <a:sym typeface="Roboto"/>
              </a:rPr>
              <a:t>Conclusion: There is not sufficient evidence to support the claim that the total_suicides_per_100k will be lesser than 12.588647 if the HDI is greater than 0.801325</a:t>
            </a:r>
            <a:endParaRPr>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9"/>
          <p:cNvSpPr txBox="1"/>
          <p:nvPr/>
        </p:nvSpPr>
        <p:spPr>
          <a:xfrm>
            <a:off x="120550" y="663025"/>
            <a:ext cx="8739900" cy="22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600">
                <a:solidFill>
                  <a:schemeClr val="dk2"/>
                </a:solidFill>
              </a:rPr>
              <a:t>A set of countries whose GDP was greater than 21346.625 wanted to prove that their mean suicides_per_100k in 2003 would be lesser than the population mean suicides_per_100k ie. 12.588647(</a:t>
            </a:r>
            <a:r>
              <a:rPr i="1" lang="en" sz="1600">
                <a:solidFill>
                  <a:schemeClr val="dk2"/>
                </a:solidFill>
              </a:rPr>
              <a:t>2.368484- logged value)</a:t>
            </a:r>
            <a:endParaRPr i="1" sz="1600">
              <a:solidFill>
                <a:schemeClr val="dk2"/>
              </a:solidFill>
            </a:endParaRPr>
          </a:p>
          <a:p>
            <a:pPr indent="0" lvl="0" marL="0" rtl="0" algn="l">
              <a:spcBef>
                <a:spcPts val="0"/>
              </a:spcBef>
              <a:spcAft>
                <a:spcPts val="0"/>
              </a:spcAft>
              <a:buNone/>
            </a:pPr>
            <a:r>
              <a:t/>
            </a:r>
            <a:endParaRPr i="1" sz="1800">
              <a:solidFill>
                <a:schemeClr val="dk2"/>
              </a:solidFill>
            </a:endParaRPr>
          </a:p>
          <a:p>
            <a:pPr indent="0" lvl="0" marL="0" rtl="0" algn="l">
              <a:spcBef>
                <a:spcPts val="0"/>
              </a:spcBef>
              <a:spcAft>
                <a:spcPts val="0"/>
              </a:spcAft>
              <a:buNone/>
            </a:pPr>
            <a:r>
              <a:rPr i="1" lang="en" sz="1800">
                <a:solidFill>
                  <a:schemeClr val="dk2"/>
                </a:solidFill>
              </a:rPr>
              <a:t>#H0:The total suicides_per_100k is     𝝁 &gt;=</a:t>
            </a:r>
            <a:r>
              <a:rPr i="1" lang="en" sz="1800">
                <a:solidFill>
                  <a:schemeClr val="dk2"/>
                </a:solidFill>
              </a:rPr>
              <a:t>2.368484</a:t>
            </a:r>
            <a:endParaRPr i="1" sz="1800">
              <a:solidFill>
                <a:schemeClr val="dk2"/>
              </a:solidFill>
            </a:endParaRPr>
          </a:p>
          <a:p>
            <a:pPr indent="0" lvl="0" marL="0" rtl="0" algn="l">
              <a:spcBef>
                <a:spcPts val="0"/>
              </a:spcBef>
              <a:spcAft>
                <a:spcPts val="0"/>
              </a:spcAft>
              <a:buNone/>
            </a:pPr>
            <a:r>
              <a:rPr i="1" lang="en" sz="1800">
                <a:solidFill>
                  <a:schemeClr val="dk2"/>
                </a:solidFill>
              </a:rPr>
              <a:t>#H1:The total suicides_per_100k is     </a:t>
            </a:r>
            <a:r>
              <a:rPr i="1" lang="en" sz="1800">
                <a:solidFill>
                  <a:schemeClr val="dk2"/>
                </a:solidFill>
              </a:rPr>
              <a:t>𝝁 </a:t>
            </a:r>
            <a:r>
              <a:rPr i="1" lang="en" sz="1800">
                <a:solidFill>
                  <a:schemeClr val="dk2"/>
                </a:solidFill>
              </a:rPr>
              <a:t>&lt; </a:t>
            </a:r>
            <a:r>
              <a:rPr i="1" lang="en" sz="1800">
                <a:solidFill>
                  <a:schemeClr val="dk2"/>
                </a:solidFill>
              </a:rPr>
              <a:t>2.368484</a:t>
            </a:r>
            <a:endParaRPr i="1"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500">
              <a:solidFill>
                <a:schemeClr val="dk2"/>
              </a:solidFill>
            </a:endParaRPr>
          </a:p>
        </p:txBody>
      </p:sp>
      <p:sp>
        <p:nvSpPr>
          <p:cNvPr id="246" name="Google Shape;246;p39"/>
          <p:cNvSpPr txBox="1"/>
          <p:nvPr/>
        </p:nvSpPr>
        <p:spPr>
          <a:xfrm>
            <a:off x="120550" y="210975"/>
            <a:ext cx="5445000" cy="532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800" u="sng">
                <a:solidFill>
                  <a:srgbClr val="8E7CC3"/>
                </a:solidFill>
                <a:latin typeface="PT Sans Narrow"/>
                <a:ea typeface="PT Sans Narrow"/>
                <a:cs typeface="PT Sans Narrow"/>
                <a:sym typeface="PT Sans Narrow"/>
              </a:rPr>
              <a:t>Research Hypothesis 2:</a:t>
            </a:r>
            <a:endParaRPr b="1" sz="1800" u="sng">
              <a:solidFill>
                <a:srgbClr val="8E7CC3"/>
              </a:solidFill>
              <a:latin typeface="PT Sans Narrow"/>
              <a:ea typeface="PT Sans Narrow"/>
              <a:cs typeface="PT Sans Narrow"/>
              <a:sym typeface="PT Sans Narrow"/>
            </a:endParaRPr>
          </a:p>
        </p:txBody>
      </p:sp>
      <p:pic>
        <p:nvPicPr>
          <p:cNvPr id="247" name="Google Shape;247;p39"/>
          <p:cNvPicPr preferRelativeResize="0"/>
          <p:nvPr/>
        </p:nvPicPr>
        <p:blipFill>
          <a:blip r:embed="rId3">
            <a:alphaModFix/>
          </a:blip>
          <a:stretch>
            <a:fillRect/>
          </a:stretch>
        </p:blipFill>
        <p:spPr>
          <a:xfrm>
            <a:off x="393050" y="3035575"/>
            <a:ext cx="5172496" cy="1905275"/>
          </a:xfrm>
          <a:prstGeom prst="rect">
            <a:avLst/>
          </a:prstGeom>
          <a:noFill/>
          <a:ln>
            <a:noFill/>
          </a:ln>
        </p:spPr>
      </p:pic>
      <p:pic>
        <p:nvPicPr>
          <p:cNvPr id="248" name="Google Shape;248;p39"/>
          <p:cNvPicPr preferRelativeResize="0"/>
          <p:nvPr/>
        </p:nvPicPr>
        <p:blipFill>
          <a:blip r:embed="rId4">
            <a:alphaModFix/>
          </a:blip>
          <a:stretch>
            <a:fillRect/>
          </a:stretch>
        </p:blipFill>
        <p:spPr>
          <a:xfrm>
            <a:off x="5645800" y="3082276"/>
            <a:ext cx="3315150" cy="3823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0"/>
          <p:cNvSpPr txBox="1"/>
          <p:nvPr/>
        </p:nvSpPr>
        <p:spPr>
          <a:xfrm>
            <a:off x="0" y="0"/>
            <a:ext cx="8970900" cy="14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Roboto"/>
                <a:ea typeface="Roboto"/>
                <a:cs typeface="Roboto"/>
                <a:sym typeface="Roboto"/>
              </a:rPr>
              <a:t>p=0.027</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rPr b="1" lang="en">
                <a:solidFill>
                  <a:schemeClr val="dk1"/>
                </a:solidFill>
                <a:latin typeface="Roboto"/>
                <a:ea typeface="Roboto"/>
                <a:cs typeface="Roboto"/>
                <a:sym typeface="Roboto"/>
              </a:rPr>
              <a:t>We reject H0 as p&lt;0.05 and accept </a:t>
            </a:r>
            <a:r>
              <a:rPr b="1" lang="en">
                <a:solidFill>
                  <a:schemeClr val="dk1"/>
                </a:solidFill>
                <a:latin typeface="Roboto"/>
                <a:ea typeface="Roboto"/>
                <a:cs typeface="Roboto"/>
                <a:sym typeface="Roboto"/>
              </a:rPr>
              <a:t>alternate</a:t>
            </a:r>
            <a:r>
              <a:rPr b="1" lang="en">
                <a:solidFill>
                  <a:schemeClr val="dk1"/>
                </a:solidFill>
                <a:latin typeface="Roboto"/>
                <a:ea typeface="Roboto"/>
                <a:cs typeface="Roboto"/>
                <a:sym typeface="Roboto"/>
              </a:rPr>
              <a:t> hypothesis</a:t>
            </a:r>
            <a:endParaRPr b="1">
              <a:solidFill>
                <a:schemeClr val="dk1"/>
              </a:solidFill>
              <a:latin typeface="Roboto"/>
              <a:ea typeface="Roboto"/>
              <a:cs typeface="Roboto"/>
              <a:sym typeface="Roboto"/>
            </a:endParaRPr>
          </a:p>
          <a:p>
            <a:pPr indent="0" lvl="0" marL="0" rtl="0" algn="l">
              <a:spcBef>
                <a:spcPts val="0"/>
              </a:spcBef>
              <a:spcAft>
                <a:spcPts val="0"/>
              </a:spcAft>
              <a:buNone/>
            </a:pPr>
            <a:r>
              <a:t/>
            </a:r>
            <a:endParaRPr b="1">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Our results are statistically significant at 5% level</a:t>
            </a:r>
            <a:endParaRPr>
              <a:solidFill>
                <a:schemeClr val="dk1"/>
              </a:solidFill>
              <a:latin typeface="Roboto"/>
              <a:ea typeface="Roboto"/>
              <a:cs typeface="Roboto"/>
              <a:sym typeface="Roboto"/>
            </a:endParaRPr>
          </a:p>
          <a:p>
            <a:pPr indent="0" lvl="0" marL="0" rtl="0" algn="l">
              <a:spcBef>
                <a:spcPts val="0"/>
              </a:spcBef>
              <a:spcAft>
                <a:spcPts val="0"/>
              </a:spcAft>
              <a:buNone/>
            </a:pPr>
            <a:r>
              <a:t/>
            </a:r>
            <a:endParaRPr>
              <a:solidFill>
                <a:schemeClr val="dk1"/>
              </a:solidFill>
              <a:latin typeface="Roboto"/>
              <a:ea typeface="Roboto"/>
              <a:cs typeface="Roboto"/>
              <a:sym typeface="Roboto"/>
            </a:endParaRPr>
          </a:p>
          <a:p>
            <a:pPr indent="0" lvl="0" marL="0" rtl="0" algn="l">
              <a:spcBef>
                <a:spcPts val="0"/>
              </a:spcBef>
              <a:spcAft>
                <a:spcPts val="0"/>
              </a:spcAft>
              <a:buNone/>
            </a:pPr>
            <a:r>
              <a:rPr lang="en">
                <a:solidFill>
                  <a:schemeClr val="dk1"/>
                </a:solidFill>
                <a:latin typeface="Roboto"/>
                <a:ea typeface="Roboto"/>
                <a:cs typeface="Roboto"/>
                <a:sym typeface="Roboto"/>
              </a:rPr>
              <a:t>Conclusion: There is some evidence that total_suicides_per_100k will be lesser than 12.588647 if the GDP is greater than 21346.625</a:t>
            </a:r>
            <a:r>
              <a:rPr lang="en" sz="1800">
                <a:solidFill>
                  <a:schemeClr val="dk2"/>
                </a:solidFill>
                <a:latin typeface="Roboto"/>
                <a:ea typeface="Roboto"/>
                <a:cs typeface="Roboto"/>
                <a:sym typeface="Roboto"/>
              </a:rPr>
              <a:t> </a:t>
            </a:r>
            <a:endParaRPr>
              <a:solidFill>
                <a:schemeClr val="dk1"/>
              </a:solidFill>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57" name="Shape 257"/>
        <p:cNvGrpSpPr/>
        <p:nvPr/>
      </p:nvGrpSpPr>
      <p:grpSpPr>
        <a:xfrm>
          <a:off x="0" y="0"/>
          <a:ext cx="0" cy="0"/>
          <a:chOff x="0" y="0"/>
          <a:chExt cx="0" cy="0"/>
        </a:xfrm>
      </p:grpSpPr>
      <p:sp>
        <p:nvSpPr>
          <p:cNvPr id="258" name="Google Shape;258;p41"/>
          <p:cNvSpPr txBox="1"/>
          <p:nvPr>
            <p:ph type="title"/>
          </p:nvPr>
        </p:nvSpPr>
        <p:spPr>
          <a:xfrm>
            <a:off x="311700" y="1235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u="sng">
                <a:solidFill>
                  <a:srgbClr val="674EA7"/>
                </a:solidFill>
                <a:latin typeface="PT Sans Narrow"/>
                <a:ea typeface="PT Sans Narrow"/>
                <a:cs typeface="PT Sans Narrow"/>
                <a:sym typeface="PT Sans Narrow"/>
              </a:rPr>
              <a:t>CORRELATION</a:t>
            </a:r>
            <a:endParaRPr b="1" sz="3000" u="sng">
              <a:solidFill>
                <a:srgbClr val="674EA7"/>
              </a:solidFill>
              <a:latin typeface="PT Sans Narrow"/>
              <a:ea typeface="PT Sans Narrow"/>
              <a:cs typeface="PT Sans Narrow"/>
              <a:sym typeface="PT Sans Narrow"/>
            </a:endParaRPr>
          </a:p>
        </p:txBody>
      </p:sp>
      <p:sp>
        <p:nvSpPr>
          <p:cNvPr id="259" name="Google Shape;259;p41"/>
          <p:cNvSpPr txBox="1"/>
          <p:nvPr>
            <p:ph idx="1" type="body"/>
          </p:nvPr>
        </p:nvSpPr>
        <p:spPr>
          <a:xfrm>
            <a:off x="311700" y="757950"/>
            <a:ext cx="8520600" cy="362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000000"/>
                </a:solidFill>
                <a:highlight>
                  <a:srgbClr val="FFFFFF"/>
                </a:highlight>
                <a:latin typeface="Roboto"/>
                <a:ea typeface="Roboto"/>
                <a:cs typeface="Roboto"/>
                <a:sym typeface="Roboto"/>
              </a:rPr>
              <a:t>We can’t find correlation between any two variables if missing values are present, so we must take care of this before starting to work on correlation.</a:t>
            </a:r>
            <a:endParaRPr sz="1500">
              <a:solidFill>
                <a:srgbClr val="000000"/>
              </a:solidFill>
              <a:highlight>
                <a:srgbClr val="FFFFFF"/>
              </a:highlight>
              <a:latin typeface="Roboto"/>
              <a:ea typeface="Roboto"/>
              <a:cs typeface="Roboto"/>
              <a:sym typeface="Roboto"/>
            </a:endParaRPr>
          </a:p>
          <a:p>
            <a:pPr indent="0" lvl="0" marL="0" rtl="0" algn="l">
              <a:spcBef>
                <a:spcPts val="1600"/>
              </a:spcBef>
              <a:spcAft>
                <a:spcPts val="1600"/>
              </a:spcAft>
              <a:buNone/>
            </a:pPr>
            <a:r>
              <a:t/>
            </a:r>
            <a:endParaRPr sz="1500">
              <a:solidFill>
                <a:srgbClr val="000000"/>
              </a:solidFill>
              <a:latin typeface="Roboto"/>
              <a:ea typeface="Roboto"/>
              <a:cs typeface="Roboto"/>
              <a:sym typeface="Roboto"/>
            </a:endParaRPr>
          </a:p>
        </p:txBody>
      </p:sp>
      <p:pic>
        <p:nvPicPr>
          <p:cNvPr id="260" name="Google Shape;260;p41"/>
          <p:cNvPicPr preferRelativeResize="0"/>
          <p:nvPr/>
        </p:nvPicPr>
        <p:blipFill>
          <a:blip r:embed="rId3">
            <a:alphaModFix/>
          </a:blip>
          <a:stretch>
            <a:fillRect/>
          </a:stretch>
        </p:blipFill>
        <p:spPr>
          <a:xfrm>
            <a:off x="2131750" y="2800625"/>
            <a:ext cx="4714003" cy="2038500"/>
          </a:xfrm>
          <a:prstGeom prst="rect">
            <a:avLst/>
          </a:prstGeom>
          <a:noFill/>
          <a:ln>
            <a:noFill/>
          </a:ln>
        </p:spPr>
      </p:pic>
      <p:sp>
        <p:nvSpPr>
          <p:cNvPr id="261" name="Google Shape;261;p41"/>
          <p:cNvSpPr txBox="1"/>
          <p:nvPr/>
        </p:nvSpPr>
        <p:spPr>
          <a:xfrm>
            <a:off x="311700" y="1552500"/>
            <a:ext cx="8354100" cy="2038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Clr>
                <a:schemeClr val="dk1"/>
              </a:buClr>
              <a:buSzPts val="1100"/>
              <a:buFont typeface="Arial"/>
              <a:buNone/>
            </a:pPr>
            <a:r>
              <a:rPr lang="en" sz="1500">
                <a:highlight>
                  <a:srgbClr val="FFFFFF"/>
                </a:highlight>
                <a:latin typeface="Roboto"/>
                <a:ea typeface="Roboto"/>
                <a:cs typeface="Roboto"/>
                <a:sym typeface="Roboto"/>
              </a:rPr>
              <a:t>Correlation or dependence is any statistical relationship, whether causal or not, between two random variables or bivariate data. In the broadest sense correlation is any statistical association, though it commonly refers to the degree to which a pair of variables are linearly related.</a:t>
            </a:r>
            <a:endParaRPr sz="1500">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65" name="Shape 265"/>
        <p:cNvGrpSpPr/>
        <p:nvPr/>
      </p:nvGrpSpPr>
      <p:grpSpPr>
        <a:xfrm>
          <a:off x="0" y="0"/>
          <a:ext cx="0" cy="0"/>
          <a:chOff x="0" y="0"/>
          <a:chExt cx="0" cy="0"/>
        </a:xfrm>
      </p:grpSpPr>
      <p:sp>
        <p:nvSpPr>
          <p:cNvPr id="266" name="Google Shape;266;p42"/>
          <p:cNvSpPr txBox="1"/>
          <p:nvPr>
            <p:ph type="title"/>
          </p:nvPr>
        </p:nvSpPr>
        <p:spPr>
          <a:xfrm>
            <a:off x="311700" y="165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u="sng">
                <a:solidFill>
                  <a:srgbClr val="674EA7"/>
                </a:solidFill>
                <a:latin typeface="PT Sans Narrow"/>
                <a:ea typeface="PT Sans Narrow"/>
                <a:cs typeface="PT Sans Narrow"/>
                <a:sym typeface="PT Sans Narrow"/>
              </a:rPr>
              <a:t>WAYS TO FIND CORRELATION:</a:t>
            </a:r>
            <a:endParaRPr b="1" sz="2500" u="sng">
              <a:solidFill>
                <a:srgbClr val="674EA7"/>
              </a:solidFill>
              <a:latin typeface="PT Sans Narrow"/>
              <a:ea typeface="PT Sans Narrow"/>
              <a:cs typeface="PT Sans Narrow"/>
              <a:sym typeface="PT Sans Narrow"/>
            </a:endParaRPr>
          </a:p>
          <a:p>
            <a:pPr indent="0" lvl="0" marL="0" rtl="0" algn="l">
              <a:spcBef>
                <a:spcPts val="0"/>
              </a:spcBef>
              <a:spcAft>
                <a:spcPts val="0"/>
              </a:spcAft>
              <a:buNone/>
            </a:pPr>
            <a:r>
              <a:t/>
            </a:r>
            <a:endParaRPr b="1" sz="2500">
              <a:solidFill>
                <a:srgbClr val="5B0F00"/>
              </a:solidFill>
              <a:latin typeface="Lato"/>
              <a:ea typeface="Lato"/>
              <a:cs typeface="Lato"/>
              <a:sym typeface="Lato"/>
            </a:endParaRPr>
          </a:p>
          <a:p>
            <a:pPr indent="0" lvl="0" marL="0" rtl="0" algn="l">
              <a:spcBef>
                <a:spcPts val="0"/>
              </a:spcBef>
              <a:spcAft>
                <a:spcPts val="0"/>
              </a:spcAft>
              <a:buNone/>
            </a:pPr>
            <a:r>
              <a:rPr b="1" lang="en" sz="2000" u="sng">
                <a:solidFill>
                  <a:srgbClr val="8E7CC3"/>
                </a:solidFill>
                <a:latin typeface="PT Sans Narrow"/>
                <a:ea typeface="PT Sans Narrow"/>
                <a:cs typeface="PT Sans Narrow"/>
                <a:sym typeface="PT Sans Narrow"/>
              </a:rPr>
              <a:t>(i) pearson correlation</a:t>
            </a:r>
            <a:endParaRPr b="1" sz="2000" u="sng">
              <a:solidFill>
                <a:srgbClr val="8E7CC3"/>
              </a:solidFill>
              <a:latin typeface="PT Sans Narrow"/>
              <a:ea typeface="PT Sans Narrow"/>
              <a:cs typeface="PT Sans Narrow"/>
              <a:sym typeface="PT Sans Narrow"/>
            </a:endParaRPr>
          </a:p>
          <a:p>
            <a:pPr indent="0" lvl="0" marL="0" rtl="0" algn="l">
              <a:spcBef>
                <a:spcPts val="0"/>
              </a:spcBef>
              <a:spcAft>
                <a:spcPts val="0"/>
              </a:spcAft>
              <a:buNone/>
            </a:pPr>
            <a:r>
              <a:t/>
            </a:r>
            <a:endParaRPr/>
          </a:p>
        </p:txBody>
      </p:sp>
      <p:sp>
        <p:nvSpPr>
          <p:cNvPr id="267" name="Google Shape;267;p42"/>
          <p:cNvSpPr txBox="1"/>
          <p:nvPr>
            <p:ph idx="1" type="body"/>
          </p:nvPr>
        </p:nvSpPr>
        <p:spPr>
          <a:xfrm>
            <a:off x="311700" y="1017725"/>
            <a:ext cx="8520600" cy="363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b="1" lang="en" sz="2000" u="sng">
                <a:solidFill>
                  <a:srgbClr val="8E7CC3"/>
                </a:solidFill>
                <a:latin typeface="PT Sans Narrow"/>
                <a:ea typeface="PT Sans Narrow"/>
                <a:cs typeface="PT Sans Narrow"/>
                <a:sym typeface="PT Sans Narrow"/>
              </a:rPr>
              <a:t>(ii) spearman correlation</a:t>
            </a:r>
            <a:endParaRPr b="1" sz="2000" u="sng">
              <a:solidFill>
                <a:srgbClr val="8E7CC3"/>
              </a:solidFill>
              <a:latin typeface="PT Sans Narrow"/>
              <a:ea typeface="PT Sans Narrow"/>
              <a:cs typeface="PT Sans Narrow"/>
              <a:sym typeface="PT Sans Narrow"/>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268" name="Google Shape;268;p42"/>
          <p:cNvPicPr preferRelativeResize="0"/>
          <p:nvPr/>
        </p:nvPicPr>
        <p:blipFill>
          <a:blip r:embed="rId3">
            <a:alphaModFix/>
          </a:blip>
          <a:stretch>
            <a:fillRect/>
          </a:stretch>
        </p:blipFill>
        <p:spPr>
          <a:xfrm>
            <a:off x="433270" y="1415163"/>
            <a:ext cx="4437826" cy="1180975"/>
          </a:xfrm>
          <a:prstGeom prst="rect">
            <a:avLst/>
          </a:prstGeom>
          <a:noFill/>
          <a:ln>
            <a:noFill/>
          </a:ln>
        </p:spPr>
      </p:pic>
      <p:pic>
        <p:nvPicPr>
          <p:cNvPr id="269" name="Google Shape;269;p42"/>
          <p:cNvPicPr preferRelativeResize="0"/>
          <p:nvPr/>
        </p:nvPicPr>
        <p:blipFill>
          <a:blip r:embed="rId4">
            <a:alphaModFix/>
          </a:blip>
          <a:stretch>
            <a:fillRect/>
          </a:stretch>
        </p:blipFill>
        <p:spPr>
          <a:xfrm>
            <a:off x="433274" y="3150149"/>
            <a:ext cx="4437826" cy="1499976"/>
          </a:xfrm>
          <a:prstGeom prst="rect">
            <a:avLst/>
          </a:prstGeom>
          <a:noFill/>
          <a:ln>
            <a:noFill/>
          </a:ln>
        </p:spPr>
      </p:pic>
      <p:pic>
        <p:nvPicPr>
          <p:cNvPr id="270" name="Google Shape;270;p42"/>
          <p:cNvPicPr preferRelativeResize="0"/>
          <p:nvPr/>
        </p:nvPicPr>
        <p:blipFill rotWithShape="1">
          <a:blip r:embed="rId5">
            <a:alphaModFix/>
          </a:blip>
          <a:srcRect b="8152" l="28428" r="28923" t="17663"/>
          <a:stretch/>
        </p:blipFill>
        <p:spPr>
          <a:xfrm>
            <a:off x="5003725" y="926075"/>
            <a:ext cx="3899549" cy="38156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pic>
        <p:nvPicPr>
          <p:cNvPr id="275" name="Google Shape;275;p43"/>
          <p:cNvPicPr preferRelativeResize="0"/>
          <p:nvPr/>
        </p:nvPicPr>
        <p:blipFill rotWithShape="1">
          <a:blip r:embed="rId3">
            <a:alphaModFix/>
          </a:blip>
          <a:srcRect b="13604" l="8794" r="43924" t="27754"/>
          <a:stretch/>
        </p:blipFill>
        <p:spPr>
          <a:xfrm>
            <a:off x="307500" y="916925"/>
            <a:ext cx="2683550" cy="1872026"/>
          </a:xfrm>
          <a:prstGeom prst="rect">
            <a:avLst/>
          </a:prstGeom>
          <a:noFill/>
          <a:ln>
            <a:noFill/>
          </a:ln>
        </p:spPr>
      </p:pic>
      <p:sp>
        <p:nvSpPr>
          <p:cNvPr id="276" name="Google Shape;276;p43"/>
          <p:cNvSpPr txBox="1"/>
          <p:nvPr/>
        </p:nvSpPr>
        <p:spPr>
          <a:xfrm>
            <a:off x="307500" y="69850"/>
            <a:ext cx="3843600" cy="3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u="sng">
                <a:solidFill>
                  <a:srgbClr val="8E7CC3"/>
                </a:solidFill>
                <a:latin typeface="PT Sans Narrow"/>
                <a:ea typeface="PT Sans Narrow"/>
                <a:cs typeface="PT Sans Narrow"/>
                <a:sym typeface="PT Sans Narrow"/>
              </a:rPr>
              <a:t>iii) Using graphs</a:t>
            </a:r>
            <a:endParaRPr b="1" sz="1600" u="sng">
              <a:solidFill>
                <a:srgbClr val="8E7CC3"/>
              </a:solidFill>
              <a:latin typeface="PT Sans Narrow"/>
              <a:ea typeface="PT Sans Narrow"/>
              <a:cs typeface="PT Sans Narrow"/>
              <a:sym typeface="PT Sans Narrow"/>
            </a:endParaRPr>
          </a:p>
          <a:p>
            <a:pPr indent="0" lvl="0" marL="0" rtl="0" algn="l">
              <a:spcBef>
                <a:spcPts val="0"/>
              </a:spcBef>
              <a:spcAft>
                <a:spcPts val="0"/>
              </a:spcAft>
              <a:buNone/>
            </a:pPr>
            <a:r>
              <a:t/>
            </a:r>
            <a:endParaRPr b="1" sz="1600" u="sng">
              <a:solidFill>
                <a:srgbClr val="8E7CC3"/>
              </a:solidFill>
              <a:latin typeface="PT Sans Narrow"/>
              <a:ea typeface="PT Sans Narrow"/>
              <a:cs typeface="PT Sans Narrow"/>
              <a:sym typeface="PT Sans Narrow"/>
            </a:endParaRPr>
          </a:p>
          <a:p>
            <a:pPr indent="0" lvl="0" marL="0" rtl="0" algn="l">
              <a:spcBef>
                <a:spcPts val="0"/>
              </a:spcBef>
              <a:spcAft>
                <a:spcPts val="0"/>
              </a:spcAft>
              <a:buNone/>
            </a:pPr>
            <a:r>
              <a:rPr b="1" lang="en" sz="1600">
                <a:solidFill>
                  <a:srgbClr val="8E7CC3"/>
                </a:solidFill>
                <a:latin typeface="PT Sans Narrow"/>
                <a:ea typeface="PT Sans Narrow"/>
                <a:cs typeface="PT Sans Narrow"/>
                <a:sym typeface="PT Sans Narrow"/>
              </a:rPr>
              <a:t>Positively correlated</a:t>
            </a:r>
            <a:endParaRPr b="1" sz="1600">
              <a:solidFill>
                <a:srgbClr val="8E7CC3"/>
              </a:solidFill>
              <a:latin typeface="PT Sans Narrow"/>
              <a:ea typeface="PT Sans Narrow"/>
              <a:cs typeface="PT Sans Narrow"/>
              <a:sym typeface="PT Sans Narrow"/>
            </a:endParaRPr>
          </a:p>
        </p:txBody>
      </p:sp>
      <p:sp>
        <p:nvSpPr>
          <p:cNvPr id="277" name="Google Shape;277;p43"/>
          <p:cNvSpPr txBox="1"/>
          <p:nvPr/>
        </p:nvSpPr>
        <p:spPr>
          <a:xfrm>
            <a:off x="181700" y="2935150"/>
            <a:ext cx="8526000" cy="3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8E7CC3"/>
                </a:solidFill>
                <a:latin typeface="PT Sans Narrow"/>
                <a:ea typeface="PT Sans Narrow"/>
                <a:cs typeface="PT Sans Narrow"/>
                <a:sym typeface="PT Sans Narrow"/>
              </a:rPr>
              <a:t>Negatively correlated								No correlation</a:t>
            </a:r>
            <a:endParaRPr b="1" sz="1600">
              <a:solidFill>
                <a:srgbClr val="8E7CC3"/>
              </a:solidFill>
              <a:latin typeface="PT Sans Narrow"/>
              <a:ea typeface="PT Sans Narrow"/>
              <a:cs typeface="PT Sans Narrow"/>
              <a:sym typeface="PT Sans Narrow"/>
            </a:endParaRPr>
          </a:p>
        </p:txBody>
      </p:sp>
      <p:pic>
        <p:nvPicPr>
          <p:cNvPr id="278" name="Google Shape;278;p43"/>
          <p:cNvPicPr preferRelativeResize="0"/>
          <p:nvPr/>
        </p:nvPicPr>
        <p:blipFill rotWithShape="1">
          <a:blip r:embed="rId4">
            <a:alphaModFix/>
          </a:blip>
          <a:srcRect b="15686" l="6761" r="47055" t="26706"/>
          <a:stretch/>
        </p:blipFill>
        <p:spPr>
          <a:xfrm>
            <a:off x="740775" y="3389350"/>
            <a:ext cx="2331998" cy="1636276"/>
          </a:xfrm>
          <a:prstGeom prst="rect">
            <a:avLst/>
          </a:prstGeom>
          <a:noFill/>
          <a:ln>
            <a:noFill/>
          </a:ln>
        </p:spPr>
      </p:pic>
      <p:pic>
        <p:nvPicPr>
          <p:cNvPr id="279" name="Google Shape;279;p43"/>
          <p:cNvPicPr preferRelativeResize="0"/>
          <p:nvPr/>
        </p:nvPicPr>
        <p:blipFill rotWithShape="1">
          <a:blip r:embed="rId5">
            <a:alphaModFix/>
          </a:blip>
          <a:srcRect b="0" l="8400" r="47363" t="28830"/>
          <a:stretch/>
        </p:blipFill>
        <p:spPr>
          <a:xfrm>
            <a:off x="5429888" y="916925"/>
            <a:ext cx="2068574" cy="1872026"/>
          </a:xfrm>
          <a:prstGeom prst="rect">
            <a:avLst/>
          </a:prstGeom>
          <a:noFill/>
          <a:ln>
            <a:noFill/>
          </a:ln>
        </p:spPr>
      </p:pic>
      <p:pic>
        <p:nvPicPr>
          <p:cNvPr id="280" name="Google Shape;280;p43"/>
          <p:cNvPicPr preferRelativeResize="0"/>
          <p:nvPr/>
        </p:nvPicPr>
        <p:blipFill rotWithShape="1">
          <a:blip r:embed="rId6">
            <a:alphaModFix/>
          </a:blip>
          <a:srcRect b="15217" l="8104" r="43595" t="26632"/>
          <a:stretch/>
        </p:blipFill>
        <p:spPr>
          <a:xfrm>
            <a:off x="5122400" y="3298820"/>
            <a:ext cx="2683550" cy="181734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7"/>
          <p:cNvSpPr txBox="1"/>
          <p:nvPr>
            <p:ph type="title"/>
          </p:nvPr>
        </p:nvSpPr>
        <p:spPr>
          <a:xfrm>
            <a:off x="311700" y="208025"/>
            <a:ext cx="8520600" cy="106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800" u="sng">
                <a:solidFill>
                  <a:srgbClr val="674EA7"/>
                </a:solidFill>
                <a:latin typeface="PT Sans Narrow"/>
                <a:ea typeface="PT Sans Narrow"/>
                <a:cs typeface="PT Sans Narrow"/>
                <a:sym typeface="PT Sans Narrow"/>
              </a:rPr>
              <a:t>FEATURES OF OUR DATASET</a:t>
            </a:r>
            <a:endParaRPr b="1" sz="3800" u="sng">
              <a:solidFill>
                <a:srgbClr val="674EA7"/>
              </a:solidFill>
              <a:latin typeface="PT Sans Narrow"/>
              <a:ea typeface="PT Sans Narrow"/>
              <a:cs typeface="PT Sans Narrow"/>
              <a:sym typeface="PT Sans Narrow"/>
            </a:endParaRPr>
          </a:p>
        </p:txBody>
      </p:sp>
      <p:sp>
        <p:nvSpPr>
          <p:cNvPr id="75" name="Google Shape;75;p17"/>
          <p:cNvSpPr txBox="1"/>
          <p:nvPr>
            <p:ph idx="1" type="body"/>
          </p:nvPr>
        </p:nvSpPr>
        <p:spPr>
          <a:xfrm>
            <a:off x="311700" y="1473950"/>
            <a:ext cx="8520600" cy="3416400"/>
          </a:xfrm>
          <a:prstGeom prst="rect">
            <a:avLst/>
          </a:prstGeom>
        </p:spPr>
        <p:txBody>
          <a:bodyPr anchorCtr="0" anchor="t" bIns="91425" lIns="91425" spcFirstLastPara="1" rIns="91425" wrap="square" tIns="91425">
            <a:noAutofit/>
          </a:bodyPr>
          <a:lstStyle/>
          <a:p>
            <a:pPr indent="-349250" lvl="0" marL="457200" rtl="0" algn="l">
              <a:spcBef>
                <a:spcPts val="1200"/>
              </a:spcBef>
              <a:spcAft>
                <a:spcPts val="0"/>
              </a:spcAft>
              <a:buClr>
                <a:schemeClr val="dk1"/>
              </a:buClr>
              <a:buSzPts val="1900"/>
              <a:buFont typeface="Roboto"/>
              <a:buChar char="●"/>
            </a:pPr>
            <a:r>
              <a:rPr lang="en" sz="1900">
                <a:solidFill>
                  <a:schemeClr val="dk1"/>
                </a:solidFill>
                <a:highlight>
                  <a:srgbClr val="FFFFFF"/>
                </a:highlight>
                <a:latin typeface="Roboto"/>
                <a:ea typeface="Roboto"/>
                <a:cs typeface="Roboto"/>
                <a:sym typeface="Roboto"/>
              </a:rPr>
              <a:t>This dataset consists of the data regarding suicide trends in 40 countries. It has 11520 rows.</a:t>
            </a:r>
            <a:endParaRPr sz="1900">
              <a:solidFill>
                <a:schemeClr val="dk1"/>
              </a:solidFill>
              <a:highlight>
                <a:srgbClr val="FFFFFF"/>
              </a:highlight>
              <a:latin typeface="Roboto"/>
              <a:ea typeface="Roboto"/>
              <a:cs typeface="Roboto"/>
              <a:sym typeface="Roboto"/>
            </a:endParaRPr>
          </a:p>
          <a:p>
            <a:pPr indent="-349250" lvl="0" marL="457200" rtl="0" algn="l">
              <a:spcBef>
                <a:spcPts val="0"/>
              </a:spcBef>
              <a:spcAft>
                <a:spcPts val="0"/>
              </a:spcAft>
              <a:buClr>
                <a:schemeClr val="dk1"/>
              </a:buClr>
              <a:buSzPts val="1900"/>
              <a:buFont typeface="Roboto"/>
              <a:buChar char="●"/>
            </a:pPr>
            <a:r>
              <a:rPr lang="en" sz="1900">
                <a:solidFill>
                  <a:schemeClr val="dk1"/>
                </a:solidFill>
                <a:highlight>
                  <a:srgbClr val="FFFFFF"/>
                </a:highlight>
                <a:latin typeface="Roboto"/>
                <a:ea typeface="Roboto"/>
                <a:cs typeface="Roboto"/>
                <a:sym typeface="Roboto"/>
              </a:rPr>
              <a:t>It has 11 columns – </a:t>
            </a:r>
            <a:r>
              <a:rPr lang="en" sz="1900">
                <a:solidFill>
                  <a:schemeClr val="dk1"/>
                </a:solidFill>
                <a:latin typeface="Roboto"/>
                <a:ea typeface="Roboto"/>
                <a:cs typeface="Roboto"/>
                <a:sym typeface="Roboto"/>
              </a:rPr>
              <a:t>country, year, sex, age, number of suicides, population, suicides per 100k, HDI for year, GDP for year, GDP per capita and generation. </a:t>
            </a:r>
            <a:endParaRPr sz="1900">
              <a:solidFill>
                <a:schemeClr val="dk1"/>
              </a:solidFill>
              <a:latin typeface="Roboto"/>
              <a:ea typeface="Roboto"/>
              <a:cs typeface="Roboto"/>
              <a:sym typeface="Roboto"/>
            </a:endParaRPr>
          </a:p>
          <a:p>
            <a:pPr indent="-349250" lvl="0" marL="457200" rtl="0" algn="l">
              <a:spcBef>
                <a:spcPts val="0"/>
              </a:spcBef>
              <a:spcAft>
                <a:spcPts val="0"/>
              </a:spcAft>
              <a:buClr>
                <a:schemeClr val="dk1"/>
              </a:buClr>
              <a:buSzPts val="1900"/>
              <a:buFont typeface="Roboto"/>
              <a:buChar char="●"/>
            </a:pPr>
            <a:r>
              <a:rPr lang="en" sz="1900">
                <a:solidFill>
                  <a:schemeClr val="dk1"/>
                </a:solidFill>
                <a:latin typeface="Roboto"/>
                <a:ea typeface="Roboto"/>
                <a:cs typeface="Roboto"/>
                <a:sym typeface="Roboto"/>
              </a:rPr>
              <a:t>Before cleaning the dataset, there were about 4% NULL values, concentrated in the column HDI for year.</a:t>
            </a:r>
            <a:endParaRPr sz="1900">
              <a:solidFill>
                <a:schemeClr val="dk1"/>
              </a:solidFill>
              <a:latin typeface="Roboto"/>
              <a:ea typeface="Roboto"/>
              <a:cs typeface="Roboto"/>
              <a:sym typeface="Roboto"/>
            </a:endParaRPr>
          </a:p>
          <a:p>
            <a:pPr indent="0" lvl="0" marL="457200" rtl="0" algn="l">
              <a:spcBef>
                <a:spcPts val="1200"/>
              </a:spcBef>
              <a:spcAft>
                <a:spcPts val="0"/>
              </a:spcAft>
              <a:buNone/>
            </a:pPr>
            <a:r>
              <a:t/>
            </a:r>
            <a:endParaRPr sz="1600">
              <a:solidFill>
                <a:schemeClr val="dk1"/>
              </a:solidFill>
              <a:latin typeface="Roboto"/>
              <a:ea typeface="Roboto"/>
              <a:cs typeface="Roboto"/>
              <a:sym typeface="Roboto"/>
            </a:endParaRPr>
          </a:p>
          <a:p>
            <a:pPr indent="0" lvl="0" marL="0" rtl="0" algn="l">
              <a:spcBef>
                <a:spcPts val="1200"/>
              </a:spcBef>
              <a:spcAft>
                <a:spcPts val="0"/>
              </a:spcAft>
              <a:buNone/>
            </a:pPr>
            <a:r>
              <a:t/>
            </a:r>
            <a:endParaRPr sz="1500">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sz="1500">
              <a:solidFill>
                <a:schemeClr val="dk1"/>
              </a:solidFill>
              <a:latin typeface="Roboto"/>
              <a:ea typeface="Roboto"/>
              <a:cs typeface="Roboto"/>
              <a:sym typeface="Roboto"/>
            </a:endParaRPr>
          </a:p>
          <a:p>
            <a:pPr indent="0" lvl="0" marL="0" rtl="0" algn="l">
              <a:spcBef>
                <a:spcPts val="1200"/>
              </a:spcBef>
              <a:spcAft>
                <a:spcPts val="16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84" name="Shape 284"/>
        <p:cNvGrpSpPr/>
        <p:nvPr/>
      </p:nvGrpSpPr>
      <p:grpSpPr>
        <a:xfrm>
          <a:off x="0" y="0"/>
          <a:ext cx="0" cy="0"/>
          <a:chOff x="0" y="0"/>
          <a:chExt cx="0" cy="0"/>
        </a:xfrm>
      </p:grpSpPr>
      <p:sp>
        <p:nvSpPr>
          <p:cNvPr id="285" name="Google Shape;285;p44"/>
          <p:cNvSpPr txBox="1"/>
          <p:nvPr>
            <p:ph type="title"/>
          </p:nvPr>
        </p:nvSpPr>
        <p:spPr>
          <a:xfrm>
            <a:off x="311700" y="2493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u="sng">
                <a:solidFill>
                  <a:srgbClr val="674EA7"/>
                </a:solidFill>
                <a:latin typeface="PT Sans Narrow"/>
                <a:ea typeface="PT Sans Narrow"/>
                <a:cs typeface="PT Sans Narrow"/>
                <a:sym typeface="PT Sans Narrow"/>
              </a:rPr>
              <a:t>COVARIANCE</a:t>
            </a:r>
            <a:endParaRPr b="1" sz="3000" u="sng">
              <a:solidFill>
                <a:srgbClr val="674EA7"/>
              </a:solidFill>
              <a:latin typeface="PT Sans Narrow"/>
              <a:ea typeface="PT Sans Narrow"/>
              <a:cs typeface="PT Sans Narrow"/>
              <a:sym typeface="PT Sans Narrow"/>
            </a:endParaRPr>
          </a:p>
        </p:txBody>
      </p:sp>
      <p:sp>
        <p:nvSpPr>
          <p:cNvPr id="286" name="Google Shape;286;p44"/>
          <p:cNvSpPr txBox="1"/>
          <p:nvPr>
            <p:ph idx="1" type="body"/>
          </p:nvPr>
        </p:nvSpPr>
        <p:spPr>
          <a:xfrm>
            <a:off x="311700" y="1020325"/>
            <a:ext cx="8520600" cy="354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000000"/>
                </a:solidFill>
                <a:latin typeface="Roboto"/>
                <a:ea typeface="Roboto"/>
                <a:cs typeface="Roboto"/>
                <a:sym typeface="Roboto"/>
              </a:rPr>
              <a:t>Covariance is a statistical tool that is used to determine the relationship between the movement of two variables.</a:t>
            </a:r>
            <a:endParaRPr sz="1700">
              <a:solidFill>
                <a:srgbClr val="000000"/>
              </a:solidFill>
              <a:latin typeface="Roboto"/>
              <a:ea typeface="Roboto"/>
              <a:cs typeface="Roboto"/>
              <a:sym typeface="Roboto"/>
            </a:endParaRPr>
          </a:p>
          <a:p>
            <a:pPr indent="0" lvl="0" marL="0" rtl="0" algn="l">
              <a:spcBef>
                <a:spcPts val="1600"/>
              </a:spcBef>
              <a:spcAft>
                <a:spcPts val="0"/>
              </a:spcAft>
              <a:buNone/>
            </a:pPr>
            <a:r>
              <a:t/>
            </a:r>
            <a:endParaRPr sz="1700">
              <a:solidFill>
                <a:srgbClr val="85200C"/>
              </a:solidFill>
              <a:latin typeface="Lato"/>
              <a:ea typeface="Lato"/>
              <a:cs typeface="Lato"/>
              <a:sym typeface="Lato"/>
            </a:endParaRPr>
          </a:p>
          <a:p>
            <a:pPr indent="0" lvl="0" marL="0" rtl="0" algn="l">
              <a:spcBef>
                <a:spcPts val="1600"/>
              </a:spcBef>
              <a:spcAft>
                <a:spcPts val="1600"/>
              </a:spcAft>
              <a:buNone/>
            </a:pPr>
            <a:r>
              <a:t/>
            </a:r>
            <a:endParaRPr sz="1700">
              <a:solidFill>
                <a:srgbClr val="222222"/>
              </a:solidFill>
              <a:highlight>
                <a:srgbClr val="FFFFFF"/>
              </a:highlight>
            </a:endParaRPr>
          </a:p>
        </p:txBody>
      </p:sp>
      <p:pic>
        <p:nvPicPr>
          <p:cNvPr id="287" name="Google Shape;287;p44"/>
          <p:cNvPicPr preferRelativeResize="0"/>
          <p:nvPr/>
        </p:nvPicPr>
        <p:blipFill>
          <a:blip r:embed="rId3">
            <a:alphaModFix/>
          </a:blip>
          <a:stretch>
            <a:fillRect/>
          </a:stretch>
        </p:blipFill>
        <p:spPr>
          <a:xfrm>
            <a:off x="432950" y="1903575"/>
            <a:ext cx="7597799" cy="24355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5"/>
          <p:cNvSpPr txBox="1"/>
          <p:nvPr>
            <p:ph type="title"/>
          </p:nvPr>
        </p:nvSpPr>
        <p:spPr>
          <a:xfrm>
            <a:off x="311700" y="2213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u="sng">
                <a:solidFill>
                  <a:srgbClr val="674EA7"/>
                </a:solidFill>
                <a:latin typeface="PT Sans Narrow"/>
                <a:ea typeface="PT Sans Narrow"/>
                <a:cs typeface="PT Sans Narrow"/>
                <a:sym typeface="PT Sans Narrow"/>
              </a:rPr>
              <a:t>HEATMAP</a:t>
            </a:r>
            <a:endParaRPr/>
          </a:p>
        </p:txBody>
      </p:sp>
      <p:sp>
        <p:nvSpPr>
          <p:cNvPr id="293" name="Google Shape;293;p45"/>
          <p:cNvSpPr txBox="1"/>
          <p:nvPr>
            <p:ph idx="1" type="body"/>
          </p:nvPr>
        </p:nvSpPr>
        <p:spPr>
          <a:xfrm>
            <a:off x="311700" y="866575"/>
            <a:ext cx="8520600" cy="370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50">
                <a:solidFill>
                  <a:srgbClr val="4D5156"/>
                </a:solidFill>
                <a:highlight>
                  <a:srgbClr val="FFFFFF"/>
                </a:highlight>
              </a:rPr>
              <a:t>A heat map is a data visualization technique that shows magnitude of a phenomenon as color in two dimensions. The variation in color may be by hue or intensity, giving obvious visual cues to the reader about how the phenomenon is clustered or varies over space.</a:t>
            </a:r>
            <a:endParaRPr sz="1450">
              <a:solidFill>
                <a:srgbClr val="4D5156"/>
              </a:solidFill>
              <a:highlight>
                <a:srgbClr val="FFFFFF"/>
              </a:highlight>
            </a:endParaRPr>
          </a:p>
          <a:p>
            <a:pPr indent="0" lvl="0" marL="0" rtl="0" algn="l">
              <a:spcBef>
                <a:spcPts val="1600"/>
              </a:spcBef>
              <a:spcAft>
                <a:spcPts val="1600"/>
              </a:spcAft>
              <a:buNone/>
            </a:pPr>
            <a:r>
              <a:t/>
            </a:r>
            <a:endParaRPr sz="1450">
              <a:solidFill>
                <a:srgbClr val="4D5156"/>
              </a:solidFill>
              <a:highlight>
                <a:srgbClr val="FFFFFF"/>
              </a:highlight>
            </a:endParaRPr>
          </a:p>
        </p:txBody>
      </p:sp>
      <p:pic>
        <p:nvPicPr>
          <p:cNvPr id="294" name="Google Shape;294;p45"/>
          <p:cNvPicPr preferRelativeResize="0"/>
          <p:nvPr/>
        </p:nvPicPr>
        <p:blipFill>
          <a:blip r:embed="rId3">
            <a:alphaModFix/>
          </a:blip>
          <a:stretch>
            <a:fillRect/>
          </a:stretch>
        </p:blipFill>
        <p:spPr>
          <a:xfrm>
            <a:off x="2815000" y="2080100"/>
            <a:ext cx="3262075" cy="29655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6"/>
          <p:cNvSpPr txBox="1"/>
          <p:nvPr>
            <p:ph type="title"/>
          </p:nvPr>
        </p:nvSpPr>
        <p:spPr>
          <a:xfrm>
            <a:off x="311700" y="2633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u="sng">
                <a:solidFill>
                  <a:srgbClr val="674EA7"/>
                </a:solidFill>
                <a:latin typeface="PT Sans Narrow"/>
                <a:ea typeface="PT Sans Narrow"/>
                <a:cs typeface="PT Sans Narrow"/>
                <a:sym typeface="PT Sans Narrow"/>
              </a:rPr>
              <a:t>RESULT AND CONCLUSION</a:t>
            </a:r>
            <a:endParaRPr b="1" u="sng">
              <a:solidFill>
                <a:srgbClr val="674EA7"/>
              </a:solidFill>
              <a:latin typeface="PT Sans Narrow"/>
              <a:ea typeface="PT Sans Narrow"/>
              <a:cs typeface="PT Sans Narrow"/>
              <a:sym typeface="PT Sans Narrow"/>
            </a:endParaRPr>
          </a:p>
        </p:txBody>
      </p:sp>
      <p:sp>
        <p:nvSpPr>
          <p:cNvPr id="300" name="Google Shape;300;p46"/>
          <p:cNvSpPr txBox="1"/>
          <p:nvPr>
            <p:ph idx="1" type="body"/>
          </p:nvPr>
        </p:nvSpPr>
        <p:spPr>
          <a:xfrm>
            <a:off x="311700" y="936450"/>
            <a:ext cx="8520600" cy="3927600"/>
          </a:xfrm>
          <a:prstGeom prst="rect">
            <a:avLst/>
          </a:prstGeom>
        </p:spPr>
        <p:txBody>
          <a:bodyPr anchorCtr="0" anchor="t" bIns="91425" lIns="91425" spcFirstLastPara="1" rIns="91425" wrap="square" tIns="91425">
            <a:noAutofit/>
          </a:bodyPr>
          <a:lstStyle/>
          <a:p>
            <a:pPr indent="-336550" lvl="0" marL="457200" rtl="0" algn="l">
              <a:spcBef>
                <a:spcPts val="1200"/>
              </a:spcBef>
              <a:spcAft>
                <a:spcPts val="0"/>
              </a:spcAft>
              <a:buSzPts val="1700"/>
              <a:buFont typeface="Roboto"/>
              <a:buChar char="●"/>
            </a:pPr>
            <a:r>
              <a:rPr lang="en" sz="1700">
                <a:latin typeface="Roboto"/>
                <a:ea typeface="Roboto"/>
                <a:cs typeface="Roboto"/>
                <a:sym typeface="Roboto"/>
              </a:rPr>
              <a:t>Suicides were maximum in the age group of 35-54.</a:t>
            </a:r>
            <a:endParaRPr sz="1700">
              <a:latin typeface="Roboto"/>
              <a:ea typeface="Roboto"/>
              <a:cs typeface="Roboto"/>
              <a:sym typeface="Roboto"/>
            </a:endParaRPr>
          </a:p>
          <a:p>
            <a:pPr indent="-336550" lvl="0" marL="457200" rtl="0" algn="l">
              <a:spcBef>
                <a:spcPts val="0"/>
              </a:spcBef>
              <a:spcAft>
                <a:spcPts val="0"/>
              </a:spcAft>
              <a:buSzPts val="1700"/>
              <a:buFont typeface="Roboto"/>
              <a:buChar char="●"/>
            </a:pPr>
            <a:r>
              <a:rPr lang="en" sz="1700">
                <a:latin typeface="Roboto"/>
                <a:ea typeface="Roboto"/>
                <a:cs typeface="Roboto"/>
                <a:sym typeface="Roboto"/>
              </a:rPr>
              <a:t>Suicides were greater amongst males than females.</a:t>
            </a:r>
            <a:endParaRPr sz="1700">
              <a:latin typeface="Roboto"/>
              <a:ea typeface="Roboto"/>
              <a:cs typeface="Roboto"/>
              <a:sym typeface="Roboto"/>
            </a:endParaRPr>
          </a:p>
          <a:p>
            <a:pPr indent="-336550" lvl="0" marL="457200" rtl="0" algn="l">
              <a:spcBef>
                <a:spcPts val="0"/>
              </a:spcBef>
              <a:spcAft>
                <a:spcPts val="0"/>
              </a:spcAft>
              <a:buSzPts val="1700"/>
              <a:buFont typeface="Roboto"/>
              <a:buChar char="●"/>
            </a:pPr>
            <a:r>
              <a:rPr lang="en" sz="1700">
                <a:latin typeface="Roboto"/>
                <a:ea typeface="Roboto"/>
                <a:cs typeface="Roboto"/>
                <a:sym typeface="Roboto"/>
              </a:rPr>
              <a:t>Suicide rates were highest in Russia.</a:t>
            </a:r>
            <a:endParaRPr sz="1700">
              <a:latin typeface="Roboto"/>
              <a:ea typeface="Roboto"/>
              <a:cs typeface="Roboto"/>
              <a:sym typeface="Roboto"/>
            </a:endParaRPr>
          </a:p>
          <a:p>
            <a:pPr indent="0" lvl="0" marL="0" rtl="0" algn="l">
              <a:spcBef>
                <a:spcPts val="1200"/>
              </a:spcBef>
              <a:spcAft>
                <a:spcPts val="0"/>
              </a:spcAft>
              <a:buNone/>
            </a:pPr>
            <a:r>
              <a:rPr lang="en" sz="1700">
                <a:latin typeface="Roboto"/>
                <a:ea typeface="Roboto"/>
                <a:cs typeface="Roboto"/>
                <a:sym typeface="Roboto"/>
              </a:rPr>
              <a:t>In our hypothesis testing, we found that :</a:t>
            </a:r>
            <a:endParaRPr sz="1700">
              <a:latin typeface="Roboto"/>
              <a:ea typeface="Roboto"/>
              <a:cs typeface="Roboto"/>
              <a:sym typeface="Roboto"/>
            </a:endParaRPr>
          </a:p>
          <a:p>
            <a:pPr indent="-336550" lvl="0" marL="457200" rtl="0" algn="l">
              <a:spcBef>
                <a:spcPts val="1200"/>
              </a:spcBef>
              <a:spcAft>
                <a:spcPts val="0"/>
              </a:spcAft>
              <a:buSzPts val="1700"/>
              <a:buFont typeface="Roboto"/>
              <a:buChar char="●"/>
            </a:pPr>
            <a:r>
              <a:rPr lang="en" sz="1700">
                <a:latin typeface="Roboto"/>
                <a:ea typeface="Roboto"/>
                <a:cs typeface="Roboto"/>
                <a:sym typeface="Roboto"/>
              </a:rPr>
              <a:t>There is not sufficient evidence to support the claim that the suicides per 100k, will be lesser than the mean suicides per 100k,  if the HDI is greater than 0.801325.</a:t>
            </a:r>
            <a:endParaRPr sz="1700">
              <a:latin typeface="Roboto"/>
              <a:ea typeface="Roboto"/>
              <a:cs typeface="Roboto"/>
              <a:sym typeface="Roboto"/>
            </a:endParaRPr>
          </a:p>
          <a:p>
            <a:pPr indent="-336550" lvl="0" marL="457200" rtl="0" algn="l">
              <a:lnSpc>
                <a:spcPct val="100000"/>
              </a:lnSpc>
              <a:spcBef>
                <a:spcPts val="0"/>
              </a:spcBef>
              <a:spcAft>
                <a:spcPts val="0"/>
              </a:spcAft>
              <a:buSzPts val="1700"/>
              <a:buChar char="●"/>
            </a:pPr>
            <a:r>
              <a:rPr lang="en" sz="1700">
                <a:latin typeface="Roboto"/>
                <a:ea typeface="Roboto"/>
                <a:cs typeface="Roboto"/>
                <a:sym typeface="Roboto"/>
              </a:rPr>
              <a:t>There is some evidence that total_suicides_per_100k will be lesser than the mean suicides per 100k if the GDP is greater than 21346.625 </a:t>
            </a:r>
            <a:endParaRPr sz="1700">
              <a:latin typeface="Roboto"/>
              <a:ea typeface="Roboto"/>
              <a:cs typeface="Roboto"/>
              <a:sym typeface="Roboto"/>
            </a:endParaRPr>
          </a:p>
          <a:p>
            <a:pPr indent="0" lvl="0" marL="0" rtl="0" algn="l">
              <a:lnSpc>
                <a:spcPct val="100000"/>
              </a:lnSpc>
              <a:spcBef>
                <a:spcPts val="0"/>
              </a:spcBef>
              <a:spcAft>
                <a:spcPts val="0"/>
              </a:spcAft>
              <a:buNone/>
            </a:pPr>
            <a:r>
              <a:t/>
            </a:r>
            <a:endParaRPr sz="1700">
              <a:latin typeface="Roboto"/>
              <a:ea typeface="Roboto"/>
              <a:cs typeface="Roboto"/>
              <a:sym typeface="Roboto"/>
            </a:endParaRPr>
          </a:p>
          <a:p>
            <a:pPr indent="-336550" lvl="0" marL="457200" rtl="0" algn="l">
              <a:lnSpc>
                <a:spcPct val="100000"/>
              </a:lnSpc>
              <a:spcBef>
                <a:spcPts val="0"/>
              </a:spcBef>
              <a:spcAft>
                <a:spcPts val="0"/>
              </a:spcAft>
              <a:buSzPts val="1700"/>
              <a:buFont typeface="Roboto"/>
              <a:buChar char="●"/>
            </a:pPr>
            <a:r>
              <a:rPr lang="en" sz="1700">
                <a:latin typeface="Roboto"/>
                <a:ea typeface="Roboto"/>
                <a:cs typeface="Roboto"/>
                <a:sym typeface="Roboto"/>
              </a:rPr>
              <a:t>The variables, GDP per capita and HDI for year, and year and HDI for year are positively correlated.</a:t>
            </a:r>
            <a:endParaRPr sz="1700">
              <a:latin typeface="Roboto"/>
              <a:ea typeface="Roboto"/>
              <a:cs typeface="Roboto"/>
              <a:sym typeface="Roboto"/>
            </a:endParaRPr>
          </a:p>
          <a:p>
            <a:pPr indent="0" lvl="0" marL="457200" rtl="0" algn="l">
              <a:spcBef>
                <a:spcPts val="1200"/>
              </a:spcBef>
              <a:spcAft>
                <a:spcPts val="0"/>
              </a:spcAft>
              <a:buNone/>
            </a:pPr>
            <a:r>
              <a:t/>
            </a:r>
            <a:endParaRPr sz="1400">
              <a:solidFill>
                <a:schemeClr val="dk1"/>
              </a:solidFill>
              <a:latin typeface="Roboto"/>
              <a:ea typeface="Roboto"/>
              <a:cs typeface="Roboto"/>
              <a:sym typeface="Roboto"/>
            </a:endParaRPr>
          </a:p>
          <a:p>
            <a:pPr indent="0" lvl="0" marL="457200" rtl="0" algn="l">
              <a:spcBef>
                <a:spcPts val="1200"/>
              </a:spcBef>
              <a:spcAft>
                <a:spcPts val="1200"/>
              </a:spcAft>
              <a:buNone/>
            </a:pPr>
            <a:r>
              <a:t/>
            </a:r>
            <a:endParaRPr sz="1600">
              <a:solidFill>
                <a:schemeClr val="dk1"/>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id="80" name="Google Shape;80;p18"/>
          <p:cNvPicPr preferRelativeResize="0"/>
          <p:nvPr/>
        </p:nvPicPr>
        <p:blipFill rotWithShape="1">
          <a:blip r:embed="rId3">
            <a:alphaModFix/>
          </a:blip>
          <a:srcRect b="2818" l="0" r="0" t="0"/>
          <a:stretch/>
        </p:blipFill>
        <p:spPr>
          <a:xfrm>
            <a:off x="402150" y="1274650"/>
            <a:ext cx="4169849" cy="2571864"/>
          </a:xfrm>
          <a:prstGeom prst="rect">
            <a:avLst/>
          </a:prstGeom>
          <a:noFill/>
          <a:ln>
            <a:noFill/>
          </a:ln>
        </p:spPr>
      </p:pic>
      <p:sp>
        <p:nvSpPr>
          <p:cNvPr id="81" name="Google Shape;81;p18"/>
          <p:cNvSpPr txBox="1"/>
          <p:nvPr/>
        </p:nvSpPr>
        <p:spPr>
          <a:xfrm>
            <a:off x="4829900" y="1054800"/>
            <a:ext cx="3907800" cy="30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latin typeface="Roboto"/>
                <a:ea typeface="Roboto"/>
                <a:cs typeface="Roboto"/>
                <a:sym typeface="Roboto"/>
              </a:rPr>
              <a:t>Categorical variables: </a:t>
            </a:r>
            <a:r>
              <a:rPr lang="en">
                <a:latin typeface="Roboto"/>
                <a:ea typeface="Roboto"/>
                <a:cs typeface="Roboto"/>
                <a:sym typeface="Roboto"/>
              </a:rPr>
              <a:t>age,sex,country,generation</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b="1" i="1" lang="en">
                <a:latin typeface="Roboto"/>
                <a:ea typeface="Roboto"/>
                <a:cs typeface="Roboto"/>
                <a:sym typeface="Roboto"/>
              </a:rPr>
              <a:t>Discrete numerical:</a:t>
            </a:r>
            <a:endParaRPr b="1" i="1">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y</a:t>
            </a:r>
            <a:r>
              <a:rPr lang="en">
                <a:latin typeface="Roboto"/>
                <a:ea typeface="Roboto"/>
                <a:cs typeface="Roboto"/>
                <a:sym typeface="Roboto"/>
              </a:rPr>
              <a:t>ear, suicide_no , population,</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b="1" i="1" lang="en">
                <a:latin typeface="Roboto"/>
                <a:ea typeface="Roboto"/>
                <a:cs typeface="Roboto"/>
                <a:sym typeface="Roboto"/>
              </a:rPr>
              <a:t>Continuous variables:</a:t>
            </a:r>
            <a:endParaRPr b="1" i="1">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HDI_for_year, suicides_per_100k, gdp_per_capita</a:t>
            </a:r>
            <a:r>
              <a:rPr lang="en">
                <a:latin typeface="Roboto"/>
                <a:ea typeface="Roboto"/>
                <a:cs typeface="Roboto"/>
                <a:sym typeface="Roboto"/>
              </a:rPr>
              <a:t>, gdp_per_year</a:t>
            </a:r>
            <a:endParaRPr>
              <a:latin typeface="Roboto"/>
              <a:ea typeface="Roboto"/>
              <a:cs typeface="Roboto"/>
              <a:sym typeface="Roboto"/>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5" name="Shape 85"/>
        <p:cNvGrpSpPr/>
        <p:nvPr/>
      </p:nvGrpSpPr>
      <p:grpSpPr>
        <a:xfrm>
          <a:off x="0" y="0"/>
          <a:ext cx="0" cy="0"/>
          <a:chOff x="0" y="0"/>
          <a:chExt cx="0" cy="0"/>
        </a:xfrm>
      </p:grpSpPr>
      <p:sp>
        <p:nvSpPr>
          <p:cNvPr id="86" name="Google Shape;86;p19"/>
          <p:cNvSpPr txBox="1"/>
          <p:nvPr>
            <p:ph type="title"/>
          </p:nvPr>
        </p:nvSpPr>
        <p:spPr>
          <a:xfrm>
            <a:off x="163325" y="133900"/>
            <a:ext cx="86691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u="sng">
                <a:solidFill>
                  <a:srgbClr val="674EA7"/>
                </a:solidFill>
                <a:latin typeface="PT Sans Narrow"/>
                <a:ea typeface="PT Sans Narrow"/>
                <a:cs typeface="PT Sans Narrow"/>
                <a:sym typeface="PT Sans Narrow"/>
              </a:rPr>
              <a:t>DATA CLEANING</a:t>
            </a:r>
            <a:endParaRPr b="1" u="sng">
              <a:solidFill>
                <a:srgbClr val="674EA7"/>
              </a:solidFill>
              <a:latin typeface="PT Sans Narrow"/>
              <a:ea typeface="PT Sans Narrow"/>
              <a:cs typeface="PT Sans Narrow"/>
              <a:sym typeface="PT Sans Narrow"/>
            </a:endParaRPr>
          </a:p>
        </p:txBody>
      </p:sp>
      <p:sp>
        <p:nvSpPr>
          <p:cNvPr id="87" name="Google Shape;87;p19"/>
          <p:cNvSpPr txBox="1"/>
          <p:nvPr>
            <p:ph idx="1" type="body"/>
          </p:nvPr>
        </p:nvSpPr>
        <p:spPr>
          <a:xfrm>
            <a:off x="163325" y="741700"/>
            <a:ext cx="8878800" cy="420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000000"/>
                </a:solidFill>
                <a:latin typeface="Roboto"/>
                <a:ea typeface="Roboto"/>
                <a:cs typeface="Roboto"/>
                <a:sym typeface="Roboto"/>
              </a:rPr>
              <a:t>Data cleaning techniques are not only an essential part of the data science process – it’s also the most time-consuming part.</a:t>
            </a:r>
            <a:br>
              <a:rPr lang="en" sz="1500">
                <a:solidFill>
                  <a:srgbClr val="000000"/>
                </a:solidFill>
                <a:latin typeface="Roboto"/>
                <a:ea typeface="Roboto"/>
                <a:cs typeface="Roboto"/>
                <a:sym typeface="Roboto"/>
              </a:rPr>
            </a:br>
            <a:r>
              <a:rPr lang="en" sz="1500">
                <a:solidFill>
                  <a:srgbClr val="000000"/>
                </a:solidFill>
                <a:latin typeface="Roboto"/>
                <a:ea typeface="Roboto"/>
                <a:cs typeface="Roboto"/>
                <a:sym typeface="Roboto"/>
              </a:rPr>
              <a:t>“</a:t>
            </a:r>
            <a:r>
              <a:rPr lang="en" sz="1500">
                <a:solidFill>
                  <a:srgbClr val="000000"/>
                </a:solidFill>
                <a:latin typeface="Roboto"/>
                <a:ea typeface="Roboto"/>
                <a:cs typeface="Roboto"/>
                <a:sym typeface="Roboto"/>
              </a:rPr>
              <a:t>D</a:t>
            </a:r>
            <a:r>
              <a:rPr lang="en" sz="1500">
                <a:solidFill>
                  <a:srgbClr val="000000"/>
                </a:solidFill>
                <a:latin typeface="Roboto"/>
                <a:ea typeface="Roboto"/>
                <a:cs typeface="Roboto"/>
                <a:sym typeface="Roboto"/>
              </a:rPr>
              <a:t>ata scientists spend 80% of their time cleaning and manipulating data and only 20% of their time actually analyzing it.”</a:t>
            </a:r>
            <a:endParaRPr sz="1500">
              <a:solidFill>
                <a:srgbClr val="000000"/>
              </a:solidFill>
              <a:latin typeface="Roboto"/>
              <a:ea typeface="Roboto"/>
              <a:cs typeface="Roboto"/>
              <a:sym typeface="Roboto"/>
            </a:endParaRPr>
          </a:p>
          <a:p>
            <a:pPr indent="0" lvl="0" marL="0" rtl="0" algn="l">
              <a:spcBef>
                <a:spcPts val="1600"/>
              </a:spcBef>
              <a:spcAft>
                <a:spcPts val="0"/>
              </a:spcAft>
              <a:buNone/>
            </a:pPr>
            <a:r>
              <a:rPr lang="en" sz="1500">
                <a:solidFill>
                  <a:srgbClr val="000000"/>
                </a:solidFill>
                <a:latin typeface="Roboto"/>
                <a:ea typeface="Roboto"/>
                <a:cs typeface="Roboto"/>
                <a:sym typeface="Roboto"/>
              </a:rPr>
              <a:t>Data cleansing is the process of detecting and correcting inaccurate records from a d</a:t>
            </a:r>
            <a:r>
              <a:rPr lang="en" sz="1500">
                <a:solidFill>
                  <a:srgbClr val="000000"/>
                </a:solidFill>
                <a:latin typeface="Roboto"/>
                <a:ea typeface="Roboto"/>
                <a:cs typeface="Roboto"/>
                <a:sym typeface="Roboto"/>
              </a:rPr>
              <a:t>atabase and refers to identifying </a:t>
            </a:r>
            <a:r>
              <a:rPr lang="en" sz="1500">
                <a:solidFill>
                  <a:srgbClr val="000000"/>
                </a:solidFill>
                <a:latin typeface="Roboto"/>
                <a:ea typeface="Roboto"/>
                <a:cs typeface="Roboto"/>
                <a:sym typeface="Roboto"/>
              </a:rPr>
              <a:t>incomplete parts of the data and</a:t>
            </a:r>
            <a:endParaRPr sz="1500">
              <a:solidFill>
                <a:srgbClr val="000000"/>
              </a:solidFill>
              <a:latin typeface="Roboto"/>
              <a:ea typeface="Roboto"/>
              <a:cs typeface="Roboto"/>
              <a:sym typeface="Roboto"/>
            </a:endParaRPr>
          </a:p>
          <a:p>
            <a:pPr indent="0" lvl="0" marL="0" rtl="0" algn="l">
              <a:spcBef>
                <a:spcPts val="1600"/>
              </a:spcBef>
              <a:spcAft>
                <a:spcPts val="0"/>
              </a:spcAft>
              <a:buNone/>
            </a:pPr>
            <a:r>
              <a:rPr lang="en" sz="1500">
                <a:solidFill>
                  <a:srgbClr val="000000"/>
                </a:solidFill>
                <a:latin typeface="Roboto"/>
                <a:ea typeface="Roboto"/>
                <a:cs typeface="Roboto"/>
                <a:sym typeface="Roboto"/>
              </a:rPr>
              <a:t> dealing with it.</a:t>
            </a:r>
            <a:endParaRPr sz="1700">
              <a:solidFill>
                <a:srgbClr val="000000"/>
              </a:solidFill>
              <a:latin typeface="Roboto"/>
              <a:ea typeface="Roboto"/>
              <a:cs typeface="Roboto"/>
              <a:sym typeface="Roboto"/>
            </a:endParaRPr>
          </a:p>
          <a:p>
            <a:pPr indent="0" lvl="0" marL="0" marR="152400" rtl="0" algn="l">
              <a:spcBef>
                <a:spcPts val="1600"/>
              </a:spcBef>
              <a:spcAft>
                <a:spcPts val="0"/>
              </a:spcAft>
              <a:buNone/>
            </a:pPr>
            <a:r>
              <a:rPr b="1" lang="en" sz="1700" u="sng">
                <a:solidFill>
                  <a:srgbClr val="674EA7"/>
                </a:solidFill>
                <a:latin typeface="PT Sans Narrow"/>
                <a:ea typeface="PT Sans Narrow"/>
                <a:cs typeface="PT Sans Narrow"/>
                <a:sym typeface="PT Sans Narrow"/>
              </a:rPr>
              <a:t>STEPS INVOLVED IN DATA CLEANING:</a:t>
            </a:r>
            <a:endParaRPr b="1" sz="1700" u="sng">
              <a:solidFill>
                <a:srgbClr val="674EA7"/>
              </a:solidFill>
              <a:latin typeface="PT Sans Narrow"/>
              <a:ea typeface="PT Sans Narrow"/>
              <a:cs typeface="PT Sans Narrow"/>
              <a:sym typeface="PT Sans Narrow"/>
            </a:endParaRPr>
          </a:p>
          <a:p>
            <a:pPr indent="0" lvl="0" marL="0" rtl="0" algn="l">
              <a:spcBef>
                <a:spcPts val="0"/>
              </a:spcBef>
              <a:spcAft>
                <a:spcPts val="0"/>
              </a:spcAft>
              <a:buClr>
                <a:schemeClr val="dk1"/>
              </a:buClr>
              <a:buSzPts val="1100"/>
              <a:buFont typeface="Arial"/>
              <a:buNone/>
            </a:pPr>
            <a:r>
              <a:rPr lang="en" sz="1500">
                <a:solidFill>
                  <a:srgbClr val="000000"/>
                </a:solidFill>
                <a:latin typeface="Roboto"/>
                <a:ea typeface="Roboto"/>
                <a:cs typeface="Roboto"/>
                <a:sym typeface="Roboto"/>
              </a:rPr>
              <a:t>1)Remove unwanted data</a:t>
            </a:r>
            <a:br>
              <a:rPr lang="en" sz="1500">
                <a:solidFill>
                  <a:srgbClr val="000000"/>
                </a:solidFill>
                <a:latin typeface="Roboto"/>
                <a:ea typeface="Roboto"/>
                <a:cs typeface="Roboto"/>
                <a:sym typeface="Roboto"/>
              </a:rPr>
            </a:br>
            <a:r>
              <a:rPr lang="en" sz="1000">
                <a:solidFill>
                  <a:srgbClr val="000000"/>
                </a:solidFill>
                <a:latin typeface="Roboto"/>
                <a:ea typeface="Roboto"/>
                <a:cs typeface="Roboto"/>
                <a:sym typeface="Roboto"/>
              </a:rPr>
              <a:t>.</a:t>
            </a:r>
            <a:r>
              <a:rPr lang="en" sz="1500">
                <a:solidFill>
                  <a:srgbClr val="000000"/>
                </a:solidFill>
                <a:latin typeface="Roboto"/>
                <a:ea typeface="Roboto"/>
                <a:cs typeface="Roboto"/>
                <a:sym typeface="Roboto"/>
              </a:rPr>
              <a:t>2)Fix structural errors</a:t>
            </a:r>
            <a:br>
              <a:rPr lang="en" sz="1500">
                <a:solidFill>
                  <a:srgbClr val="000000"/>
                </a:solidFill>
                <a:latin typeface="Roboto"/>
                <a:ea typeface="Roboto"/>
                <a:cs typeface="Roboto"/>
                <a:sym typeface="Roboto"/>
              </a:rPr>
            </a:br>
            <a:r>
              <a:rPr lang="en" sz="1500">
                <a:solidFill>
                  <a:srgbClr val="000000"/>
                </a:solidFill>
                <a:latin typeface="Roboto"/>
                <a:ea typeface="Roboto"/>
                <a:cs typeface="Roboto"/>
                <a:sym typeface="Roboto"/>
              </a:rPr>
              <a:t>3)Filter unwanted outliers</a:t>
            </a:r>
            <a:br>
              <a:rPr lang="en" sz="1500">
                <a:solidFill>
                  <a:srgbClr val="000000"/>
                </a:solidFill>
                <a:latin typeface="Roboto"/>
                <a:ea typeface="Roboto"/>
                <a:cs typeface="Roboto"/>
                <a:sym typeface="Roboto"/>
              </a:rPr>
            </a:br>
            <a:r>
              <a:rPr lang="en" sz="1500">
                <a:solidFill>
                  <a:srgbClr val="000000"/>
                </a:solidFill>
                <a:latin typeface="Roboto"/>
                <a:ea typeface="Roboto"/>
                <a:cs typeface="Roboto"/>
                <a:sym typeface="Roboto"/>
              </a:rPr>
              <a:t>4)Handle missing data</a:t>
            </a:r>
            <a:endParaRPr sz="1500">
              <a:solidFill>
                <a:srgbClr val="000000"/>
              </a:solidFill>
              <a:latin typeface="Roboto"/>
              <a:ea typeface="Roboto"/>
              <a:cs typeface="Roboto"/>
              <a:sym typeface="Roboto"/>
            </a:endParaRPr>
          </a:p>
          <a:p>
            <a:pPr indent="0" lvl="0" marL="0" rtl="0" algn="l">
              <a:spcBef>
                <a:spcPts val="1600"/>
              </a:spcBef>
              <a:spcAft>
                <a:spcPts val="0"/>
              </a:spcAft>
              <a:buClr>
                <a:schemeClr val="dk1"/>
              </a:buClr>
              <a:buSzPts val="1100"/>
              <a:buFont typeface="Arial"/>
              <a:buNone/>
            </a:pPr>
            <a:r>
              <a:t/>
            </a:r>
            <a:endParaRPr sz="1500">
              <a:solidFill>
                <a:srgbClr val="000000"/>
              </a:solidFill>
              <a:latin typeface="Roboto"/>
              <a:ea typeface="Roboto"/>
              <a:cs typeface="Roboto"/>
              <a:sym typeface="Roboto"/>
            </a:endParaRPr>
          </a:p>
          <a:p>
            <a:pPr indent="0" lvl="0" marL="0" marR="152400" rtl="0" algn="l">
              <a:spcBef>
                <a:spcPts val="1600"/>
              </a:spcBef>
              <a:spcAft>
                <a:spcPts val="0"/>
              </a:spcAft>
              <a:buNone/>
            </a:pPr>
            <a:r>
              <a:t/>
            </a:r>
            <a:endParaRPr sz="1700">
              <a:solidFill>
                <a:srgbClr val="222222"/>
              </a:solidFill>
            </a:endParaRPr>
          </a:p>
          <a:p>
            <a:pPr indent="0" lvl="0" marL="152400" marR="152400" rtl="0" algn="l">
              <a:spcBef>
                <a:spcPts val="0"/>
              </a:spcBef>
              <a:spcAft>
                <a:spcPts val="0"/>
              </a:spcAft>
              <a:buNone/>
            </a:pPr>
            <a:r>
              <a:t/>
            </a:r>
            <a:endParaRPr sz="1700">
              <a:solidFill>
                <a:srgbClr val="222222"/>
              </a:solidFill>
            </a:endParaRPr>
          </a:p>
          <a:p>
            <a:pPr indent="0" lvl="0" marL="152400" marR="152400" rtl="0" algn="l">
              <a:spcBef>
                <a:spcPts val="0"/>
              </a:spcBef>
              <a:spcAft>
                <a:spcPts val="0"/>
              </a:spcAft>
              <a:buNone/>
            </a:pPr>
            <a:r>
              <a:rPr lang="en" sz="1700">
                <a:solidFill>
                  <a:srgbClr val="222222"/>
                </a:solidFill>
              </a:rPr>
              <a:t>.</a:t>
            </a:r>
            <a:endParaRPr sz="1700">
              <a:solidFill>
                <a:srgbClr val="222222"/>
              </a:solidFill>
            </a:endParaRPr>
          </a:p>
          <a:p>
            <a:pPr indent="0" lvl="0" marL="152400" marR="152400" rtl="0" algn="l">
              <a:spcBef>
                <a:spcPts val="0"/>
              </a:spcBef>
              <a:spcAft>
                <a:spcPts val="0"/>
              </a:spcAft>
              <a:buClr>
                <a:schemeClr val="dk1"/>
              </a:buClr>
              <a:buSzPts val="1100"/>
              <a:buFont typeface="Arial"/>
              <a:buNone/>
            </a:pPr>
            <a:r>
              <a:t/>
            </a:r>
            <a:endParaRPr sz="1700">
              <a:solidFill>
                <a:srgbClr val="222222"/>
              </a:solidFill>
            </a:endParaRPr>
          </a:p>
          <a:p>
            <a:pPr indent="0" lvl="0" marL="0" rtl="0" algn="l">
              <a:spcBef>
                <a:spcPts val="0"/>
              </a:spcBef>
              <a:spcAft>
                <a:spcPts val="1600"/>
              </a:spcAft>
              <a:buNone/>
            </a:pPr>
            <a:r>
              <a:t/>
            </a:r>
            <a:endParaRPr/>
          </a:p>
        </p:txBody>
      </p:sp>
      <p:pic>
        <p:nvPicPr>
          <p:cNvPr id="88" name="Google Shape;88;p19"/>
          <p:cNvPicPr preferRelativeResize="0"/>
          <p:nvPr/>
        </p:nvPicPr>
        <p:blipFill>
          <a:blip r:embed="rId3">
            <a:alphaModFix/>
          </a:blip>
          <a:stretch>
            <a:fillRect/>
          </a:stretch>
        </p:blipFill>
        <p:spPr>
          <a:xfrm>
            <a:off x="5364500" y="2474375"/>
            <a:ext cx="3215801" cy="2476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20"/>
          <p:cNvSpPr txBox="1"/>
          <p:nvPr>
            <p:ph type="title"/>
          </p:nvPr>
        </p:nvSpPr>
        <p:spPr>
          <a:xfrm>
            <a:off x="72950" y="91725"/>
            <a:ext cx="8960400" cy="89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400" u="sng">
                <a:solidFill>
                  <a:srgbClr val="674EA7"/>
                </a:solidFill>
                <a:latin typeface="PT Sans Narrow"/>
                <a:ea typeface="PT Sans Narrow"/>
                <a:cs typeface="PT Sans Narrow"/>
                <a:sym typeface="PT Sans Narrow"/>
              </a:rPr>
              <a:t>DATA CLEANING WITH RESPECT TO OUR DATASET</a:t>
            </a:r>
            <a:endParaRPr b="1" sz="3400" u="sng">
              <a:solidFill>
                <a:srgbClr val="674EA7"/>
              </a:solidFill>
              <a:latin typeface="PT Sans Narrow"/>
              <a:ea typeface="PT Sans Narrow"/>
              <a:cs typeface="PT Sans Narrow"/>
              <a:sym typeface="PT Sans Narrow"/>
            </a:endParaRPr>
          </a:p>
        </p:txBody>
      </p:sp>
      <p:sp>
        <p:nvSpPr>
          <p:cNvPr id="94" name="Google Shape;94;p20"/>
          <p:cNvSpPr txBox="1"/>
          <p:nvPr>
            <p:ph idx="1" type="body"/>
          </p:nvPr>
        </p:nvSpPr>
        <p:spPr>
          <a:xfrm>
            <a:off x="0" y="4199275"/>
            <a:ext cx="9033300" cy="781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latin typeface="Roboto"/>
                <a:ea typeface="Roboto"/>
                <a:cs typeface="Roboto"/>
                <a:sym typeface="Roboto"/>
              </a:rPr>
              <a:t>In this data set, we renamed the columns because it was not in a proper format i.e, not consistent.</a:t>
            </a:r>
            <a:endParaRPr>
              <a:solidFill>
                <a:srgbClr val="000000"/>
              </a:solidFill>
              <a:latin typeface="Roboto"/>
              <a:ea typeface="Roboto"/>
              <a:cs typeface="Roboto"/>
              <a:sym typeface="Roboto"/>
            </a:endParaRPr>
          </a:p>
        </p:txBody>
      </p:sp>
      <p:pic>
        <p:nvPicPr>
          <p:cNvPr id="95" name="Google Shape;95;p20"/>
          <p:cNvPicPr preferRelativeResize="0"/>
          <p:nvPr/>
        </p:nvPicPr>
        <p:blipFill>
          <a:blip r:embed="rId3">
            <a:alphaModFix/>
          </a:blip>
          <a:stretch>
            <a:fillRect/>
          </a:stretch>
        </p:blipFill>
        <p:spPr>
          <a:xfrm>
            <a:off x="472800" y="837475"/>
            <a:ext cx="7793498" cy="3361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1"/>
          <p:cNvSpPr txBox="1"/>
          <p:nvPr>
            <p:ph idx="1" type="body"/>
          </p:nvPr>
        </p:nvSpPr>
        <p:spPr>
          <a:xfrm>
            <a:off x="0" y="3974625"/>
            <a:ext cx="9051300" cy="105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a:ea typeface="Roboto"/>
                <a:cs typeface="Roboto"/>
                <a:sym typeface="Roboto"/>
              </a:rPr>
              <a:t>Our data consists of </a:t>
            </a:r>
            <a:r>
              <a:rPr b="1" lang="en" sz="1600">
                <a:latin typeface="Roboto"/>
                <a:ea typeface="Roboto"/>
                <a:cs typeface="Roboto"/>
                <a:sym typeface="Roboto"/>
              </a:rPr>
              <a:t>19456 null values</a:t>
            </a:r>
            <a:r>
              <a:rPr lang="en" sz="1600">
                <a:latin typeface="Roboto"/>
                <a:ea typeface="Roboto"/>
                <a:cs typeface="Roboto"/>
                <a:sym typeface="Roboto"/>
              </a:rPr>
              <a:t> in the HDI column.</a:t>
            </a:r>
            <a:endParaRPr sz="1600">
              <a:latin typeface="Roboto"/>
              <a:ea typeface="Roboto"/>
              <a:cs typeface="Roboto"/>
              <a:sym typeface="Roboto"/>
            </a:endParaRPr>
          </a:p>
          <a:p>
            <a:pPr indent="0" lvl="0" marL="0" rtl="0" algn="l">
              <a:spcBef>
                <a:spcPts val="1600"/>
              </a:spcBef>
              <a:spcAft>
                <a:spcPts val="1600"/>
              </a:spcAft>
              <a:buNone/>
            </a:pPr>
            <a:r>
              <a:rPr lang="en" sz="1600">
                <a:latin typeface="Roboto"/>
                <a:ea typeface="Roboto"/>
                <a:cs typeface="Roboto"/>
                <a:sym typeface="Roboto"/>
              </a:rPr>
              <a:t>The dataset is taken from the UNDP website,which has HDI for all the years,we imputed the values from this into the HDI column of our data set to fill the null values.The code for imputing is shown.</a:t>
            </a:r>
            <a:endParaRPr sz="1600">
              <a:latin typeface="Roboto"/>
              <a:ea typeface="Roboto"/>
              <a:cs typeface="Roboto"/>
              <a:sym typeface="Roboto"/>
            </a:endParaRPr>
          </a:p>
        </p:txBody>
      </p:sp>
      <p:pic>
        <p:nvPicPr>
          <p:cNvPr id="101" name="Google Shape;101;p21"/>
          <p:cNvPicPr preferRelativeResize="0"/>
          <p:nvPr/>
        </p:nvPicPr>
        <p:blipFill>
          <a:blip r:embed="rId3">
            <a:alphaModFix/>
          </a:blip>
          <a:stretch>
            <a:fillRect/>
          </a:stretch>
        </p:blipFill>
        <p:spPr>
          <a:xfrm>
            <a:off x="3508075" y="1925525"/>
            <a:ext cx="4975675" cy="1880850"/>
          </a:xfrm>
          <a:prstGeom prst="rect">
            <a:avLst/>
          </a:prstGeom>
          <a:noFill/>
          <a:ln>
            <a:noFill/>
          </a:ln>
        </p:spPr>
      </p:pic>
      <p:pic>
        <p:nvPicPr>
          <p:cNvPr id="102" name="Google Shape;102;p21"/>
          <p:cNvPicPr preferRelativeResize="0"/>
          <p:nvPr/>
        </p:nvPicPr>
        <p:blipFill>
          <a:blip r:embed="rId4">
            <a:alphaModFix/>
          </a:blip>
          <a:stretch>
            <a:fillRect/>
          </a:stretch>
        </p:blipFill>
        <p:spPr>
          <a:xfrm>
            <a:off x="2806550" y="0"/>
            <a:ext cx="6154024" cy="1757275"/>
          </a:xfrm>
          <a:prstGeom prst="rect">
            <a:avLst/>
          </a:prstGeom>
          <a:noFill/>
          <a:ln>
            <a:noFill/>
          </a:ln>
        </p:spPr>
      </p:pic>
      <p:pic>
        <p:nvPicPr>
          <p:cNvPr id="103" name="Google Shape;103;p21"/>
          <p:cNvPicPr preferRelativeResize="0"/>
          <p:nvPr/>
        </p:nvPicPr>
        <p:blipFill>
          <a:blip r:embed="rId5">
            <a:alphaModFix/>
          </a:blip>
          <a:stretch>
            <a:fillRect/>
          </a:stretch>
        </p:blipFill>
        <p:spPr>
          <a:xfrm>
            <a:off x="172475" y="785300"/>
            <a:ext cx="2501750" cy="279008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2"/>
          <p:cNvSpPr txBox="1"/>
          <p:nvPr>
            <p:ph idx="1" type="body"/>
          </p:nvPr>
        </p:nvSpPr>
        <p:spPr>
          <a:xfrm>
            <a:off x="127475" y="4011375"/>
            <a:ext cx="8851200" cy="987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latin typeface="Roboto"/>
                <a:ea typeface="Roboto"/>
                <a:cs typeface="Roboto"/>
                <a:sym typeface="Roboto"/>
              </a:rPr>
              <a:t>The original data consisted about 101 countries,from 1985-2016. But not all countries had data for all the years, so we removed the countries which which didn’t have all the countries from 1990-2013. So at the end 40 countries passed this criteria.</a:t>
            </a:r>
            <a:endParaRPr sz="1700">
              <a:solidFill>
                <a:srgbClr val="000000"/>
              </a:solidFill>
              <a:latin typeface="Roboto"/>
              <a:ea typeface="Roboto"/>
              <a:cs typeface="Roboto"/>
              <a:sym typeface="Roboto"/>
            </a:endParaRPr>
          </a:p>
        </p:txBody>
      </p:sp>
      <p:pic>
        <p:nvPicPr>
          <p:cNvPr id="109" name="Google Shape;109;p22"/>
          <p:cNvPicPr preferRelativeResize="0"/>
          <p:nvPr/>
        </p:nvPicPr>
        <p:blipFill>
          <a:blip r:embed="rId3">
            <a:alphaModFix/>
          </a:blip>
          <a:stretch>
            <a:fillRect/>
          </a:stretch>
        </p:blipFill>
        <p:spPr>
          <a:xfrm>
            <a:off x="3827475" y="269550"/>
            <a:ext cx="5151198" cy="2971201"/>
          </a:xfrm>
          <a:prstGeom prst="rect">
            <a:avLst/>
          </a:prstGeom>
          <a:noFill/>
          <a:ln>
            <a:noFill/>
          </a:ln>
        </p:spPr>
      </p:pic>
      <p:pic>
        <p:nvPicPr>
          <p:cNvPr id="110" name="Google Shape;110;p22"/>
          <p:cNvPicPr preferRelativeResize="0"/>
          <p:nvPr/>
        </p:nvPicPr>
        <p:blipFill>
          <a:blip r:embed="rId4">
            <a:alphaModFix/>
          </a:blip>
          <a:stretch>
            <a:fillRect/>
          </a:stretch>
        </p:blipFill>
        <p:spPr>
          <a:xfrm>
            <a:off x="255175" y="1626863"/>
            <a:ext cx="3512500" cy="1756250"/>
          </a:xfrm>
          <a:prstGeom prst="rect">
            <a:avLst/>
          </a:prstGeom>
          <a:noFill/>
          <a:ln>
            <a:noFill/>
          </a:ln>
        </p:spPr>
      </p:pic>
      <p:pic>
        <p:nvPicPr>
          <p:cNvPr id="111" name="Google Shape;111;p22"/>
          <p:cNvPicPr preferRelativeResize="0"/>
          <p:nvPr/>
        </p:nvPicPr>
        <p:blipFill>
          <a:blip r:embed="rId5">
            <a:alphaModFix/>
          </a:blip>
          <a:stretch>
            <a:fillRect/>
          </a:stretch>
        </p:blipFill>
        <p:spPr>
          <a:xfrm>
            <a:off x="322600" y="519396"/>
            <a:ext cx="3257101" cy="790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15" name="Shape 115"/>
        <p:cNvGrpSpPr/>
        <p:nvPr/>
      </p:nvGrpSpPr>
      <p:grpSpPr>
        <a:xfrm>
          <a:off x="0" y="0"/>
          <a:ext cx="0" cy="0"/>
          <a:chOff x="0" y="0"/>
          <a:chExt cx="0" cy="0"/>
        </a:xfrm>
      </p:grpSpPr>
      <p:sp>
        <p:nvSpPr>
          <p:cNvPr id="116" name="Google Shape;116;p23"/>
          <p:cNvSpPr txBox="1"/>
          <p:nvPr>
            <p:ph idx="1" type="body"/>
          </p:nvPr>
        </p:nvSpPr>
        <p:spPr>
          <a:xfrm>
            <a:off x="89225" y="74625"/>
            <a:ext cx="3853800" cy="4995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674EA7"/>
              </a:buClr>
              <a:buSzPts val="1800"/>
              <a:buFont typeface="PT Sans Narrow"/>
              <a:buAutoNum type="arabicPeriod"/>
            </a:pPr>
            <a:r>
              <a:rPr b="1" lang="en" u="sng">
                <a:solidFill>
                  <a:srgbClr val="674EA7"/>
                </a:solidFill>
                <a:latin typeface="PT Sans Narrow"/>
                <a:ea typeface="PT Sans Narrow"/>
                <a:cs typeface="PT Sans Narrow"/>
                <a:sym typeface="PT Sans Narrow"/>
              </a:rPr>
              <a:t> Bar graph: year vs suicide number</a:t>
            </a:r>
            <a:endParaRPr b="1" u="sng">
              <a:solidFill>
                <a:srgbClr val="674EA7"/>
              </a:solidFill>
              <a:latin typeface="PT Sans Narrow"/>
              <a:ea typeface="PT Sans Narrow"/>
              <a:cs typeface="PT Sans Narrow"/>
              <a:sym typeface="PT Sans Narrow"/>
            </a:endParaRPr>
          </a:p>
          <a:p>
            <a:pPr indent="0" lvl="0" marL="0" rtl="0" algn="l">
              <a:spcBef>
                <a:spcPts val="1600"/>
              </a:spcBef>
              <a:spcAft>
                <a:spcPts val="0"/>
              </a:spcAft>
              <a:buClr>
                <a:schemeClr val="dk1"/>
              </a:buClr>
              <a:buSzPts val="1100"/>
              <a:buFont typeface="Arial"/>
              <a:buNone/>
            </a:pPr>
            <a:r>
              <a:rPr lang="en" sz="1700">
                <a:latin typeface="Roboto"/>
                <a:ea typeface="Roboto"/>
                <a:cs typeface="Roboto"/>
                <a:sym typeface="Roboto"/>
              </a:rPr>
              <a:t>X-axis: Year</a:t>
            </a:r>
            <a:endParaRPr sz="1700">
              <a:latin typeface="Roboto"/>
              <a:ea typeface="Roboto"/>
              <a:cs typeface="Roboto"/>
              <a:sym typeface="Roboto"/>
            </a:endParaRPr>
          </a:p>
          <a:p>
            <a:pPr indent="0" lvl="0" marL="0" rtl="0" algn="l">
              <a:spcBef>
                <a:spcPts val="1600"/>
              </a:spcBef>
              <a:spcAft>
                <a:spcPts val="0"/>
              </a:spcAft>
              <a:buClr>
                <a:schemeClr val="dk1"/>
              </a:buClr>
              <a:buSzPts val="1100"/>
              <a:buFont typeface="Arial"/>
              <a:buNone/>
            </a:pPr>
            <a:r>
              <a:rPr lang="en" sz="1700">
                <a:latin typeface="Roboto"/>
                <a:ea typeface="Roboto"/>
                <a:cs typeface="Roboto"/>
                <a:sym typeface="Roboto"/>
              </a:rPr>
              <a:t>Y-axis: Suicide number</a:t>
            </a:r>
            <a:endParaRPr sz="1700">
              <a:latin typeface="Roboto"/>
              <a:ea typeface="Roboto"/>
              <a:cs typeface="Roboto"/>
              <a:sym typeface="Roboto"/>
            </a:endParaRPr>
          </a:p>
          <a:p>
            <a:pPr indent="0" lvl="0" marL="0" rtl="0" algn="l">
              <a:spcBef>
                <a:spcPts val="1600"/>
              </a:spcBef>
              <a:spcAft>
                <a:spcPts val="0"/>
              </a:spcAft>
              <a:buNone/>
            </a:pPr>
            <a:r>
              <a:t/>
            </a:r>
            <a:endParaRPr sz="1700">
              <a:latin typeface="Roboto"/>
              <a:ea typeface="Roboto"/>
              <a:cs typeface="Roboto"/>
              <a:sym typeface="Roboto"/>
            </a:endParaRPr>
          </a:p>
          <a:p>
            <a:pPr indent="-342900" lvl="0" marL="457200" rtl="0" algn="l">
              <a:spcBef>
                <a:spcPts val="1600"/>
              </a:spcBef>
              <a:spcAft>
                <a:spcPts val="0"/>
              </a:spcAft>
              <a:buClr>
                <a:srgbClr val="674EA7"/>
              </a:buClr>
              <a:buSzPts val="1800"/>
              <a:buFont typeface="PT Sans Narrow"/>
              <a:buAutoNum type="arabicPeriod"/>
            </a:pPr>
            <a:r>
              <a:rPr b="1" lang="en" u="sng">
                <a:solidFill>
                  <a:srgbClr val="674EA7"/>
                </a:solidFill>
                <a:latin typeface="PT Sans Narrow"/>
                <a:ea typeface="PT Sans Narrow"/>
                <a:cs typeface="PT Sans Narrow"/>
                <a:sym typeface="PT Sans Narrow"/>
              </a:rPr>
              <a:t>Bar graph: year vs suicide number</a:t>
            </a:r>
            <a:endParaRPr b="1" u="sng">
              <a:solidFill>
                <a:srgbClr val="674EA7"/>
              </a:solidFill>
              <a:latin typeface="PT Sans Narrow"/>
              <a:ea typeface="PT Sans Narrow"/>
              <a:cs typeface="PT Sans Narrow"/>
              <a:sym typeface="PT Sans Narrow"/>
            </a:endParaRPr>
          </a:p>
          <a:p>
            <a:pPr indent="0" lvl="0" marL="0" rtl="0" algn="l">
              <a:spcBef>
                <a:spcPts val="1600"/>
              </a:spcBef>
              <a:spcAft>
                <a:spcPts val="0"/>
              </a:spcAft>
              <a:buNone/>
            </a:pPr>
            <a:r>
              <a:rPr lang="en" sz="1700">
                <a:latin typeface="Roboto"/>
                <a:ea typeface="Roboto"/>
                <a:cs typeface="Roboto"/>
                <a:sym typeface="Roboto"/>
              </a:rPr>
              <a:t>X-axis: Year</a:t>
            </a:r>
            <a:endParaRPr sz="1700">
              <a:latin typeface="Roboto"/>
              <a:ea typeface="Roboto"/>
              <a:cs typeface="Roboto"/>
              <a:sym typeface="Roboto"/>
            </a:endParaRPr>
          </a:p>
          <a:p>
            <a:pPr indent="0" lvl="0" marL="0" rtl="0" algn="l">
              <a:spcBef>
                <a:spcPts val="1600"/>
              </a:spcBef>
              <a:spcAft>
                <a:spcPts val="0"/>
              </a:spcAft>
              <a:buNone/>
            </a:pPr>
            <a:r>
              <a:rPr lang="en" sz="1700">
                <a:latin typeface="Roboto"/>
                <a:ea typeface="Roboto"/>
                <a:cs typeface="Roboto"/>
                <a:sym typeface="Roboto"/>
              </a:rPr>
              <a:t>Y-axis: Suicide number(total number of suicides)</a:t>
            </a:r>
            <a:endParaRPr sz="1700">
              <a:latin typeface="Roboto"/>
              <a:ea typeface="Roboto"/>
              <a:cs typeface="Roboto"/>
              <a:sym typeface="Roboto"/>
            </a:endParaRPr>
          </a:p>
          <a:p>
            <a:pPr indent="0" lvl="0" marL="0" rtl="0" algn="l">
              <a:spcBef>
                <a:spcPts val="1600"/>
              </a:spcBef>
              <a:spcAft>
                <a:spcPts val="1600"/>
              </a:spcAft>
              <a:buNone/>
            </a:pPr>
            <a:r>
              <a:rPr lang="en" sz="1500">
                <a:latin typeface="Roboto"/>
                <a:ea typeface="Roboto"/>
                <a:cs typeface="Roboto"/>
                <a:sym typeface="Roboto"/>
              </a:rPr>
              <a:t>.</a:t>
            </a:r>
            <a:endParaRPr sz="1500">
              <a:latin typeface="Roboto"/>
              <a:ea typeface="Roboto"/>
              <a:cs typeface="Roboto"/>
              <a:sym typeface="Roboto"/>
            </a:endParaRPr>
          </a:p>
        </p:txBody>
      </p:sp>
      <p:pic>
        <p:nvPicPr>
          <p:cNvPr id="117" name="Google Shape;117;p23"/>
          <p:cNvPicPr preferRelativeResize="0"/>
          <p:nvPr/>
        </p:nvPicPr>
        <p:blipFill>
          <a:blip r:embed="rId3">
            <a:alphaModFix/>
          </a:blip>
          <a:stretch>
            <a:fillRect/>
          </a:stretch>
        </p:blipFill>
        <p:spPr>
          <a:xfrm>
            <a:off x="3750750" y="0"/>
            <a:ext cx="5393250" cy="2431449"/>
          </a:xfrm>
          <a:prstGeom prst="rect">
            <a:avLst/>
          </a:prstGeom>
          <a:noFill/>
          <a:ln>
            <a:noFill/>
          </a:ln>
        </p:spPr>
      </p:pic>
      <p:pic>
        <p:nvPicPr>
          <p:cNvPr id="118" name="Google Shape;118;p23"/>
          <p:cNvPicPr preferRelativeResize="0"/>
          <p:nvPr/>
        </p:nvPicPr>
        <p:blipFill>
          <a:blip r:embed="rId4">
            <a:alphaModFix/>
          </a:blip>
          <a:stretch>
            <a:fillRect/>
          </a:stretch>
        </p:blipFill>
        <p:spPr>
          <a:xfrm>
            <a:off x="3676325" y="2571750"/>
            <a:ext cx="5467674" cy="2571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